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42"/>
  </p:notesMasterIdLst>
  <p:handoutMasterIdLst>
    <p:handoutMasterId r:id="rId43"/>
  </p:handoutMasterIdLst>
  <p:sldIdLst>
    <p:sldId id="305" r:id="rId2"/>
    <p:sldId id="306" r:id="rId3"/>
    <p:sldId id="307" r:id="rId4"/>
    <p:sldId id="308" r:id="rId5"/>
    <p:sldId id="309" r:id="rId6"/>
    <p:sldId id="310" r:id="rId7"/>
    <p:sldId id="311" r:id="rId8"/>
    <p:sldId id="312" r:id="rId9"/>
    <p:sldId id="313" r:id="rId10"/>
    <p:sldId id="271" r:id="rId11"/>
    <p:sldId id="270" r:id="rId12"/>
    <p:sldId id="272" r:id="rId13"/>
    <p:sldId id="273" r:id="rId14"/>
    <p:sldId id="274" r:id="rId15"/>
    <p:sldId id="275" r:id="rId16"/>
    <p:sldId id="276" r:id="rId17"/>
    <p:sldId id="277" r:id="rId18"/>
    <p:sldId id="281" r:id="rId19"/>
    <p:sldId id="278" r:id="rId20"/>
    <p:sldId id="279" r:id="rId21"/>
    <p:sldId id="280" r:id="rId22"/>
    <p:sldId id="314" r:id="rId23"/>
    <p:sldId id="301" r:id="rId24"/>
    <p:sldId id="282" r:id="rId25"/>
    <p:sldId id="284" r:id="rId26"/>
    <p:sldId id="303" r:id="rId27"/>
    <p:sldId id="285" r:id="rId28"/>
    <p:sldId id="286" r:id="rId29"/>
    <p:sldId id="287" r:id="rId30"/>
    <p:sldId id="288" r:id="rId31"/>
    <p:sldId id="289" r:id="rId32"/>
    <p:sldId id="291" r:id="rId33"/>
    <p:sldId id="290" r:id="rId34"/>
    <p:sldId id="292" r:id="rId35"/>
    <p:sldId id="294" r:id="rId36"/>
    <p:sldId id="295" r:id="rId37"/>
    <p:sldId id="297" r:id="rId38"/>
    <p:sldId id="296" r:id="rId39"/>
    <p:sldId id="298" r:id="rId40"/>
    <p:sldId id="304" r:id="rId41"/>
  </p:sldIdLst>
  <p:sldSz cx="9144000" cy="6858000" type="screen4x3"/>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40000" autoAdjust="0"/>
  </p:normalViewPr>
  <p:slideViewPr>
    <p:cSldViewPr snapToGrid="0">
      <p:cViewPr varScale="1">
        <p:scale>
          <a:sx n="35" d="100"/>
          <a:sy n="35" d="100"/>
        </p:scale>
        <p:origin x="1146" y="48"/>
      </p:cViewPr>
      <p:guideLst>
        <p:guide orient="horz" pos="2160"/>
        <p:guide pos="2880"/>
      </p:guideLst>
    </p:cSldViewPr>
  </p:slideViewPr>
  <p:notesTextViewPr>
    <p:cViewPr>
      <p:scale>
        <a:sx n="150" d="100"/>
        <a:sy n="150" d="100"/>
      </p:scale>
      <p:origin x="0" y="0"/>
    </p:cViewPr>
  </p:notesTextViewPr>
  <p:notesViewPr>
    <p:cSldViewPr snapToGrid="0">
      <p:cViewPr varScale="1">
        <p:scale>
          <a:sx n="69" d="100"/>
          <a:sy n="69" d="100"/>
        </p:scale>
        <p:origin x="-3306"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image" Target="../media/image1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a-DK"/>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97D7737-F1DD-4B30-8394-AC7E6AFDAF4E}" type="datetimeFigureOut">
              <a:rPr lang="da-DK" smtClean="0"/>
              <a:pPr/>
              <a:t>12-06-2014</a:t>
            </a:fld>
            <a:endParaRPr lang="da-DK"/>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a-DK"/>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F5B2226-9305-45F0-836B-266E5F4173E4}" type="slidenum">
              <a:rPr lang="da-DK" smtClean="0"/>
              <a:pPr/>
              <a:t>‹#›</a:t>
            </a:fld>
            <a:endParaRPr lang="da-DK"/>
          </a:p>
        </p:txBody>
      </p:sp>
    </p:spTree>
    <p:extLst>
      <p:ext uri="{BB962C8B-B14F-4D97-AF65-F5344CB8AC3E}">
        <p14:creationId xmlns:p14="http://schemas.microsoft.com/office/powerpoint/2010/main" val="8590081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2.png>
</file>

<file path=ppt/media/image23.png>
</file>

<file path=ppt/media/image24.png>
</file>

<file path=ppt/media/image25.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5D4FDC-8A2D-4C72-AF87-D2545EAC50B4}" type="datetimeFigureOut">
              <a:rPr lang="da-DK" smtClean="0"/>
              <a:pPr/>
              <a:t>12-06-2014</a:t>
            </a:fld>
            <a:endParaRPr lang="da-DK"/>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B25B94-4E10-44D2-A035-418132905008}" type="slidenum">
              <a:rPr lang="da-DK" smtClean="0"/>
              <a:pPr/>
              <a:t>‹#›</a:t>
            </a:fld>
            <a:endParaRPr lang="da-DK"/>
          </a:p>
        </p:txBody>
      </p:sp>
    </p:spTree>
    <p:extLst>
      <p:ext uri="{BB962C8B-B14F-4D97-AF65-F5344CB8AC3E}">
        <p14:creationId xmlns:p14="http://schemas.microsoft.com/office/powerpoint/2010/main" val="22502133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a:t>
            </a:r>
            <a:r>
              <a:rPr lang="en-GB" baseline="0" dirty="0" smtClean="0"/>
              <a:t> </a:t>
            </a:r>
            <a:r>
              <a:rPr lang="en-GB" dirty="0" smtClean="0"/>
              <a:t>semester, the topic have been</a:t>
            </a:r>
            <a:r>
              <a:rPr lang="en-GB" baseline="0" dirty="0" smtClean="0"/>
              <a:t> “Mobile systems” where we had to create a mobile application or service.</a:t>
            </a:r>
          </a:p>
          <a:p>
            <a:r>
              <a:rPr lang="en-GB" baseline="0" dirty="0" smtClean="0"/>
              <a:t>We will now present the result of our project, which is a mobile cookbook we call “</a:t>
            </a:r>
            <a:r>
              <a:rPr lang="en-GB" baseline="0" dirty="0" err="1" smtClean="0"/>
              <a:t>Dishcover</a:t>
            </a:r>
            <a:r>
              <a:rPr lang="en-GB" baseline="0" dirty="0" smtClean="0"/>
              <a:t>”.</a:t>
            </a:r>
            <a:endParaRPr lang="en-GB"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1</a:t>
            </a:fld>
            <a:endParaRPr lang="da-DK"/>
          </a:p>
        </p:txBody>
      </p:sp>
    </p:spTree>
    <p:extLst>
      <p:ext uri="{BB962C8B-B14F-4D97-AF65-F5344CB8AC3E}">
        <p14:creationId xmlns:p14="http://schemas.microsoft.com/office/powerpoint/2010/main" val="4961500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19</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20</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21</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22</a:t>
            </a:fld>
            <a:endParaRPr lang="da-DK"/>
          </a:p>
        </p:txBody>
      </p:sp>
    </p:spTree>
    <p:extLst>
      <p:ext uri="{BB962C8B-B14F-4D97-AF65-F5344CB8AC3E}">
        <p14:creationId xmlns:p14="http://schemas.microsoft.com/office/powerpoint/2010/main" val="39577676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24</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25</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26</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primary feature of the application is the ability to search for recipes by ingredients.</a:t>
            </a:r>
          </a:p>
          <a:p>
            <a:r>
              <a:rPr lang="en-US" dirty="0" err="1" smtClean="0"/>
              <a:t>Supercook</a:t>
            </a:r>
            <a:r>
              <a:rPr lang="en-US" dirty="0" smtClean="0"/>
              <a:t> also has the feature, but unlike them we want the recipes with the most matching ingredients to have the highest precedence.</a:t>
            </a:r>
          </a:p>
          <a:p>
            <a:r>
              <a:rPr lang="en-US" dirty="0" smtClean="0"/>
              <a:t>    We think this makes more sense, because the user will most likely not, or never, type in all the ingredients of a recipes.</a:t>
            </a:r>
          </a:p>
          <a:p>
            <a:r>
              <a:rPr lang="en-US" dirty="0" smtClean="0"/>
              <a:t>The last sort will have higher precedence than earlier sorts.</a:t>
            </a:r>
          </a:p>
          <a:p>
            <a:r>
              <a:rPr lang="en-US" dirty="0" smtClean="0"/>
              <a:t>This sort means that</a:t>
            </a:r>
          </a:p>
          <a:p>
            <a:r>
              <a:rPr lang="en-US" dirty="0" smtClean="0"/>
              <a:t>    We will get recipes that have as many matching ingredients as possible.</a:t>
            </a:r>
          </a:p>
          <a:p>
            <a:r>
              <a:rPr lang="en-US" dirty="0" smtClean="0"/>
              <a:t>    If the same amount, the recipes where we need fewest mandatory ingredients.</a:t>
            </a:r>
          </a:p>
          <a:p>
            <a:r>
              <a:rPr lang="en-US" dirty="0" smtClean="0"/>
              <a:t>    If the same amount, then we do the same for optional ingredients.</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28</a:t>
            </a:fld>
            <a:endParaRPr lang="da-DK"/>
          </a:p>
        </p:txBody>
      </p:sp>
    </p:spTree>
    <p:extLst>
      <p:ext uri="{BB962C8B-B14F-4D97-AF65-F5344CB8AC3E}">
        <p14:creationId xmlns:p14="http://schemas.microsoft.com/office/powerpoint/2010/main" val="14897567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calculate the matching ingredients for each recipe.</a:t>
            </a:r>
          </a:p>
          <a:p>
            <a:r>
              <a:rPr lang="en-US" dirty="0" smtClean="0"/>
              <a:t>This is all executed as one big query, but with these nested queries.</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29</a:t>
            </a:fld>
            <a:endParaRPr lang="da-DK"/>
          </a:p>
        </p:txBody>
      </p:sp>
    </p:spTree>
    <p:extLst>
      <p:ext uri="{BB962C8B-B14F-4D97-AF65-F5344CB8AC3E}">
        <p14:creationId xmlns:p14="http://schemas.microsoft.com/office/powerpoint/2010/main" val="14897567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calculate the missing ingredients for each recipe.</a:t>
            </a:r>
          </a:p>
          <a:p>
            <a:r>
              <a:rPr lang="en-US" dirty="0" smtClean="0"/>
              <a:t>We retrieve all the </a:t>
            </a:r>
            <a:r>
              <a:rPr lang="en-US" dirty="0" err="1" smtClean="0"/>
              <a:t>exchangeables</a:t>
            </a:r>
            <a:r>
              <a:rPr lang="en-US" dirty="0" smtClean="0"/>
              <a:t> that does not contain an ingredient specified by the user.</a:t>
            </a:r>
          </a:p>
          <a:p>
            <a:r>
              <a:rPr lang="en-US" dirty="0" smtClean="0"/>
              <a:t>    Remember </a:t>
            </a:r>
            <a:r>
              <a:rPr lang="en-US" dirty="0" err="1" smtClean="0"/>
              <a:t>exchangeables</a:t>
            </a:r>
            <a:r>
              <a:rPr lang="en-US" dirty="0" smtClean="0"/>
              <a:t> consists of several ingredients.</a:t>
            </a:r>
          </a:p>
          <a:p>
            <a:r>
              <a:rPr lang="en-US" dirty="0" smtClean="0"/>
              <a:t>Then count the number </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30</a:t>
            </a:fld>
            <a:endParaRPr lang="da-DK"/>
          </a:p>
        </p:txBody>
      </p:sp>
    </p:spTree>
    <p:extLst>
      <p:ext uri="{BB962C8B-B14F-4D97-AF65-F5344CB8AC3E}">
        <p14:creationId xmlns:p14="http://schemas.microsoft.com/office/powerpoint/2010/main" val="1489756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a:t>
            </a:r>
            <a:r>
              <a:rPr lang="en-GB" baseline="0" dirty="0" smtClean="0"/>
              <a:t> is the agenda for our presentation.</a:t>
            </a:r>
            <a:endParaRPr lang="en-GB" dirty="0" smtClean="0"/>
          </a:p>
          <a:p>
            <a:r>
              <a:rPr lang="en-GB" dirty="0" smtClean="0"/>
              <a:t>My name is Sam,</a:t>
            </a:r>
            <a:r>
              <a:rPr lang="en-GB" baseline="0" dirty="0" smtClean="0"/>
              <a:t> and I will start talking about the motivation for the project and our analysis of some existing solutions.</a:t>
            </a:r>
          </a:p>
          <a:p>
            <a:r>
              <a:rPr lang="en-GB" dirty="0" err="1" smtClean="0"/>
              <a:t>Nicklas</a:t>
            </a:r>
            <a:r>
              <a:rPr lang="en-GB" dirty="0" smtClean="0"/>
              <a:t> will </a:t>
            </a:r>
            <a:r>
              <a:rPr lang="en-GB" baseline="0" dirty="0" smtClean="0"/>
              <a:t>then talk about the architecture of our system and the development of the user interface.</a:t>
            </a:r>
          </a:p>
          <a:p>
            <a:r>
              <a:rPr lang="en-GB" baseline="0" dirty="0" smtClean="0"/>
              <a:t>Then Simon will show an example of the client-server interaction and present our data structure.</a:t>
            </a:r>
          </a:p>
          <a:p>
            <a:r>
              <a:rPr lang="en-GB" baseline="0" dirty="0" err="1" smtClean="0"/>
              <a:t>Jesper</a:t>
            </a:r>
            <a:r>
              <a:rPr lang="en-GB" baseline="0" dirty="0" smtClean="0"/>
              <a:t> will then describe our search algorithm and how we tested our system.</a:t>
            </a:r>
          </a:p>
          <a:p>
            <a:r>
              <a:rPr lang="en-GB" baseline="0" dirty="0" smtClean="0"/>
              <a:t>Finally, Jacob will talk about the conclusion of the project and show you a demonstration of our system.</a:t>
            </a:r>
          </a:p>
          <a:p>
            <a:endParaRPr lang="en-GB"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a:t>
            </a:fld>
            <a:endParaRPr lang="da-DK"/>
          </a:p>
        </p:txBody>
      </p:sp>
    </p:spTree>
    <p:extLst>
      <p:ext uri="{BB962C8B-B14F-4D97-AF65-F5344CB8AC3E}">
        <p14:creationId xmlns:p14="http://schemas.microsoft.com/office/powerpoint/2010/main" val="32622458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sort the recipes with the precedence function shown before.</a:t>
            </a:r>
          </a:p>
          <a:p>
            <a:r>
              <a:rPr lang="en-US" dirty="0" smtClean="0"/>
              <a:t>    Mandatory matching</a:t>
            </a:r>
          </a:p>
          <a:p>
            <a:r>
              <a:rPr lang="en-US" dirty="0" smtClean="0"/>
              <a:t>    Mandatory missing</a:t>
            </a:r>
          </a:p>
          <a:p>
            <a:r>
              <a:rPr lang="en-US" dirty="0" smtClean="0"/>
              <a:t>    Optional matching</a:t>
            </a:r>
          </a:p>
          <a:p>
            <a:r>
              <a:rPr lang="en-US" dirty="0" smtClean="0"/>
              <a:t>    Optional missing</a:t>
            </a:r>
          </a:p>
          <a:p>
            <a:r>
              <a:rPr lang="en-US" dirty="0" err="1" smtClean="0"/>
              <a:t>Supercook's</a:t>
            </a:r>
            <a:r>
              <a:rPr lang="en-US" dirty="0" smtClean="0"/>
              <a:t> sorts by the number of missing ingredients, which means boiled egg would be at the top.</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31</a:t>
            </a:fld>
            <a:endParaRPr lang="da-DK"/>
          </a:p>
        </p:txBody>
      </p:sp>
    </p:spTree>
    <p:extLst>
      <p:ext uri="{BB962C8B-B14F-4D97-AF65-F5344CB8AC3E}">
        <p14:creationId xmlns:p14="http://schemas.microsoft.com/office/powerpoint/2010/main" val="14897567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Testcases</a:t>
            </a:r>
            <a:r>
              <a:rPr lang="en-US" dirty="0" smtClean="0"/>
              <a:t>:</a:t>
            </a:r>
          </a:p>
          <a:p>
            <a:r>
              <a:rPr lang="en-US" dirty="0" smtClean="0"/>
              <a:t>Our </a:t>
            </a:r>
            <a:r>
              <a:rPr lang="en-US" dirty="0" err="1" smtClean="0"/>
              <a:t>testcases</a:t>
            </a:r>
            <a:r>
              <a:rPr lang="en-US" dirty="0" smtClean="0"/>
              <a:t> consist of steps which each have a procedure and a </a:t>
            </a:r>
            <a:r>
              <a:rPr lang="en-US" dirty="0" err="1" smtClean="0"/>
              <a:t>succes</a:t>
            </a:r>
            <a:r>
              <a:rPr lang="en-US" dirty="0" smtClean="0"/>
              <a:t> criteria</a:t>
            </a:r>
          </a:p>
          <a:p>
            <a:r>
              <a:rPr lang="en-US" dirty="0" smtClean="0"/>
              <a:t>If all the steps in the test case </a:t>
            </a:r>
            <a:r>
              <a:rPr lang="en-US" dirty="0" err="1" smtClean="0"/>
              <a:t>succeds</a:t>
            </a:r>
            <a:r>
              <a:rPr lang="en-US" dirty="0" smtClean="0"/>
              <a:t>, the </a:t>
            </a:r>
            <a:r>
              <a:rPr lang="en-US" dirty="0" err="1" smtClean="0"/>
              <a:t>testcase</a:t>
            </a:r>
            <a:r>
              <a:rPr lang="en-US" dirty="0" smtClean="0"/>
              <a:t> has been is successful.</a:t>
            </a:r>
          </a:p>
          <a:p>
            <a:endParaRPr lang="en-US" dirty="0" smtClean="0"/>
          </a:p>
          <a:p>
            <a:r>
              <a:rPr lang="en-US" dirty="0" smtClean="0"/>
              <a:t>Case Results:</a:t>
            </a:r>
          </a:p>
          <a:p>
            <a:r>
              <a:rPr lang="en-US" dirty="0" smtClean="0"/>
              <a:t>Unfortunately could not test the shopping list since it was not implemented.</a:t>
            </a:r>
          </a:p>
          <a:p>
            <a:endParaRPr lang="en-US" dirty="0" smtClean="0"/>
          </a:p>
          <a:p>
            <a:r>
              <a:rPr lang="en-US" dirty="0" smtClean="0"/>
              <a:t>All of our black </a:t>
            </a:r>
            <a:r>
              <a:rPr lang="en-US" dirty="0" err="1" smtClean="0"/>
              <a:t>testcases</a:t>
            </a:r>
            <a:r>
              <a:rPr lang="en-US" dirty="0" smtClean="0"/>
              <a:t> was successful except the </a:t>
            </a:r>
            <a:r>
              <a:rPr lang="en-US" dirty="0" err="1" smtClean="0"/>
              <a:t>testcases</a:t>
            </a:r>
            <a:r>
              <a:rPr lang="en-US" dirty="0" smtClean="0"/>
              <a:t> where the feature had not yet been implemented. </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33</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Unittest</a:t>
            </a:r>
            <a:r>
              <a:rPr lang="en-US" dirty="0" smtClean="0"/>
              <a:t>:</a:t>
            </a:r>
          </a:p>
          <a:p>
            <a:r>
              <a:rPr lang="en-US" dirty="0" smtClean="0"/>
              <a:t>We designed the client to be as thin as possible, meaning that mostly all processing is done on the server.</a:t>
            </a:r>
          </a:p>
          <a:p>
            <a:r>
              <a:rPr lang="en-US" dirty="0" smtClean="0"/>
              <a:t>Because of this we have chosen to focus on testing the server, because if we are confident that the server always</a:t>
            </a:r>
          </a:p>
          <a:p>
            <a:r>
              <a:rPr lang="en-US" dirty="0" smtClean="0"/>
              <a:t>returns the correct result, then we only make sure that the client the sends the correct message.</a:t>
            </a:r>
          </a:p>
          <a:p>
            <a:r>
              <a:rPr lang="en-US" dirty="0" smtClean="0"/>
              <a:t>We </a:t>
            </a:r>
            <a:r>
              <a:rPr lang="en-US" dirty="0" err="1" smtClean="0"/>
              <a:t>succeded</a:t>
            </a:r>
            <a:r>
              <a:rPr lang="en-US" dirty="0" smtClean="0"/>
              <a:t> in having 100% code coverage on the server, which makes us more confident that the server returns</a:t>
            </a:r>
          </a:p>
          <a:p>
            <a:r>
              <a:rPr lang="en-US" dirty="0" smtClean="0"/>
              <a:t>the correct answer to client.</a:t>
            </a:r>
          </a:p>
          <a:p>
            <a:endParaRPr lang="en-US" dirty="0" smtClean="0"/>
          </a:p>
          <a:p>
            <a:r>
              <a:rPr lang="en-US" dirty="0" smtClean="0"/>
              <a:t>Mutation testing:</a:t>
            </a:r>
          </a:p>
          <a:p>
            <a:r>
              <a:rPr lang="en-US" dirty="0" smtClean="0"/>
              <a:t>To ensure that our tests works as intended we perform a mutation test, the mutation test will alter the code and if our unit test passes it is considered defective, and should be refactored. We have 14 unit test that is considered defective of 64 mutants. Which mean that our mutation test score is 78% of our unit test is good. With more time we could improve our mutation test score. </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34</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Relevant recipes &amp; Powered by a search algorithm:</a:t>
            </a:r>
          </a:p>
          <a:p>
            <a:r>
              <a:rPr lang="en-US" dirty="0" smtClean="0"/>
              <a:t>We are confident that our application can provide the user with relevant recipes, based on the ingredients that they have given as input, This is possible since our application is powered by our search </a:t>
            </a:r>
            <a:r>
              <a:rPr lang="en-US" dirty="0" err="1" smtClean="0"/>
              <a:t>algortim</a:t>
            </a:r>
            <a:r>
              <a:rPr lang="en-US" dirty="0" smtClean="0"/>
              <a:t> as </a:t>
            </a:r>
            <a:r>
              <a:rPr lang="en-US" dirty="0" err="1" smtClean="0"/>
              <a:t>Jesper</a:t>
            </a:r>
            <a:r>
              <a:rPr lang="en-US" dirty="0" smtClean="0"/>
              <a:t> told you about earlier.</a:t>
            </a:r>
          </a:p>
          <a:p>
            <a:endParaRPr lang="en-US" dirty="0" smtClean="0"/>
          </a:p>
          <a:p>
            <a:r>
              <a:rPr lang="en-US" dirty="0" smtClean="0"/>
              <a:t>Easy to navigate:</a:t>
            </a:r>
          </a:p>
          <a:p>
            <a:r>
              <a:rPr lang="en-US" dirty="0" smtClean="0"/>
              <a:t>With implementation of the navigation drawer we have made the application suitable for Android users.</a:t>
            </a:r>
          </a:p>
          <a:p>
            <a:r>
              <a:rPr lang="en-US" dirty="0" smtClean="0"/>
              <a:t>Most Android user are familiar with the navigation drawer from other applications, and therefore they do not need</a:t>
            </a:r>
            <a:r>
              <a:rPr lang="en-US" baseline="0" dirty="0" smtClean="0"/>
              <a:t> </a:t>
            </a:r>
            <a:r>
              <a:rPr lang="en-US" dirty="0" smtClean="0"/>
              <a:t>to learn a design.</a:t>
            </a:r>
          </a:p>
          <a:p>
            <a:endParaRPr lang="en-US" dirty="0" smtClean="0"/>
          </a:p>
          <a:p>
            <a:r>
              <a:rPr lang="en-US" dirty="0" smtClean="0"/>
              <a:t>Support for free-text search:</a:t>
            </a:r>
          </a:p>
          <a:p>
            <a:r>
              <a:rPr lang="en-US" dirty="0" smtClean="0"/>
              <a:t>The application also supports the standard free-text search, which basically matches the input of the user with the recipe's title and description.</a:t>
            </a:r>
          </a:p>
          <a:p>
            <a:endParaRPr lang="en-US" dirty="0" smtClean="0"/>
          </a:p>
          <a:p>
            <a:r>
              <a:rPr lang="en-US" dirty="0" smtClean="0"/>
              <a:t>User can login using Google+:</a:t>
            </a:r>
          </a:p>
          <a:p>
            <a:r>
              <a:rPr lang="en-US" dirty="0" smtClean="0"/>
              <a:t>The user can also use the social media Google+ to sign-in in to the application. This gives </a:t>
            </a:r>
            <a:r>
              <a:rPr lang="en-US" dirty="0" err="1" smtClean="0"/>
              <a:t>ud</a:t>
            </a:r>
            <a:r>
              <a:rPr lang="en-US" dirty="0" smtClean="0"/>
              <a:t> the ability to identify the user and save user related information, such as their list of </a:t>
            </a:r>
            <a:r>
              <a:rPr lang="en-US" dirty="0" err="1" smtClean="0"/>
              <a:t>favourite</a:t>
            </a:r>
            <a:r>
              <a:rPr lang="en-US" dirty="0" smtClean="0"/>
              <a:t> recipes.</a:t>
            </a:r>
          </a:p>
          <a:p>
            <a:endParaRPr lang="en-US" dirty="0" smtClean="0"/>
          </a:p>
          <a:p>
            <a:r>
              <a:rPr lang="en-US" dirty="0" smtClean="0"/>
              <a:t>Confident that the server returns correct results:</a:t>
            </a:r>
          </a:p>
          <a:p>
            <a:r>
              <a:rPr lang="en-US" dirty="0" smtClean="0"/>
              <a:t>based on our test and mutation test we can with confidence say that our server returns the correct message back to the client.</a:t>
            </a:r>
            <a:endParaRPr lang="da-DK" dirty="0" smtClean="0"/>
          </a:p>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36</a:t>
            </a:fld>
            <a:endParaRPr lang="da-DK"/>
          </a:p>
        </p:txBody>
      </p:sp>
    </p:spTree>
    <p:extLst>
      <p:ext uri="{BB962C8B-B14F-4D97-AF65-F5344CB8AC3E}">
        <p14:creationId xmlns:p14="http://schemas.microsoft.com/office/powerpoint/2010/main" val="23931000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38</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smtClean="0"/>
              <a:t>We have all had previous expirences</a:t>
            </a:r>
            <a:r>
              <a:rPr lang="da-DK" baseline="0" dirty="0" smtClean="0"/>
              <a:t> with digital cookbooks.</a:t>
            </a:r>
          </a:p>
          <a:p>
            <a:r>
              <a:rPr lang="da-DK" baseline="0" dirty="0" smtClean="0"/>
              <a:t>The major advantages of digital cookbooks compared to traditional books is that they allow the content creators to update the cookbook with new recipes after release. Digital cookbooks also make it possible to have advanced searches like filtering out food containing meat if you are a vegetarian. Digital cookbooks might even learn what kind of food you prefer and give you suggestions for recipes you might like.</a:t>
            </a:r>
          </a:p>
          <a:p>
            <a:r>
              <a:rPr lang="da-DK" baseline="0" dirty="0" smtClean="0"/>
              <a:t>Allthough, we find that the content in digital cookbooks is often quite good, we have noticed that it can be hard to find good recipes if you don’t know exactly what you are looking for.</a:t>
            </a:r>
          </a:p>
          <a:p>
            <a:r>
              <a:rPr lang="da-DK" baseline="0" dirty="0" smtClean="0"/>
              <a:t>Fx, you might have some idea about what the recipe should contain. You could have some chicken beasts in your fridge that you need to use or see some food on sale in the supermarket, but you don’t know which recipes actually use those inngredients.</a:t>
            </a:r>
          </a:p>
          <a:p>
            <a:r>
              <a:rPr lang="da-DK" baseline="0" dirty="0" smtClean="0"/>
              <a:t>We then started to analyse some of the </a:t>
            </a:r>
            <a:r>
              <a:rPr lang="da-DK" baseline="0" smtClean="0"/>
              <a:t>more sofisticat </a:t>
            </a:r>
            <a:r>
              <a:rPr lang="da-DK" baseline="0" dirty="0" smtClean="0"/>
              <a:t>existing solutions...</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4</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smtClean="0"/>
              <a:t>One of those</a:t>
            </a:r>
            <a:r>
              <a:rPr lang="da-DK" baseline="0" dirty="0" smtClean="0"/>
              <a:t> solutions is a web application called ”Supercook” which have a special kind of search.</a:t>
            </a:r>
          </a:p>
          <a:p>
            <a:r>
              <a:rPr lang="da-DK" baseline="0" dirty="0" smtClean="0"/>
              <a:t>We will now do a short demonstration of ”Supercook” to show some of its advantages and disadvantages.</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5</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smtClean="0"/>
              <a:t>We also looked at some Android applications,</a:t>
            </a:r>
            <a:r>
              <a:rPr lang="da-DK" baseline="0" dirty="0" smtClean="0"/>
              <a:t> one of them being ”allthecooks”, which is the most popular recipe-application for android.</a:t>
            </a:r>
          </a:p>
          <a:p>
            <a:r>
              <a:rPr lang="da-DK" baseline="0" dirty="0" smtClean="0"/>
              <a:t>It has a nice design which conforms to the Android guidelines defined by Google. That basically means that the application is easy to navigate.</a:t>
            </a:r>
          </a:p>
          <a:p>
            <a:r>
              <a:rPr lang="da-DK" baseline="0" dirty="0" smtClean="0"/>
              <a:t>It features regular text search where you are able to filter the result based on some ingredient requirements like ”no nuts”.</a:t>
            </a:r>
          </a:p>
          <a:p>
            <a:r>
              <a:rPr lang="da-DK" baseline="0" dirty="0" smtClean="0"/>
              <a:t>You are also able to save a recipe for later by adding it to your favourites. Likewise, you are able to add the individual ingredients of the recipes to a shopping list if you need to buy some of them.</a:t>
            </a:r>
          </a:p>
          <a:p>
            <a:r>
              <a:rPr lang="da-DK" baseline="0" dirty="0" smtClean="0"/>
              <a:t>Unlike ”Supercook”, it does not allow you to find recipes based on ingredients.</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6</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smtClean="0"/>
              <a:t>Another</a:t>
            </a:r>
            <a:r>
              <a:rPr lang="da-DK" baseline="0" dirty="0" smtClean="0"/>
              <a:t> Android application we looked at is called ”BigOven”.</a:t>
            </a:r>
          </a:p>
          <a:p>
            <a:r>
              <a:rPr lang="da-DK" baseline="0" dirty="0" smtClean="0"/>
              <a:t>It has some unique features like combining multiple recipes into ”menu-cards”.</a:t>
            </a:r>
          </a:p>
          <a:p>
            <a:r>
              <a:rPr lang="da-DK" baseline="0" dirty="0" smtClean="0"/>
              <a:t>It also has a primitive way to find recipes based on ingredients. You are limited to enter up to 3 ingredients, which then all have to be present in each recipe in the result. You can’t just enter what you have in your fridge.</a:t>
            </a:r>
          </a:p>
          <a:p>
            <a:r>
              <a:rPr lang="da-DK" dirty="0" smtClean="0"/>
              <a:t>Like ”allthecooks” you have</a:t>
            </a:r>
            <a:r>
              <a:rPr lang="da-DK" baseline="0" dirty="0" smtClean="0"/>
              <a:t> a</a:t>
            </a:r>
            <a:r>
              <a:rPr lang="da-DK" dirty="0" smtClean="0"/>
              <a:t> list favourite recipes and a shopping</a:t>
            </a:r>
            <a:r>
              <a:rPr lang="da-DK" baseline="0" dirty="0" smtClean="0"/>
              <a:t> list.</a:t>
            </a:r>
          </a:p>
          <a:p>
            <a:r>
              <a:rPr lang="da-DK" baseline="0" dirty="0" smtClean="0"/>
              <a:t>It does not conform to the guidelines which makes it hard to navigate and find what you need in the application.</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7</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a-DK" dirty="0" smtClean="0"/>
              <a:t>After</a:t>
            </a:r>
            <a:r>
              <a:rPr lang="da-DK" baseline="0" dirty="0" smtClean="0"/>
              <a:t> the analysis we created the following problem statement:</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8</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a-DK" dirty="0" smtClean="0"/>
              <a:t>Based on the existing solutions an</a:t>
            </a:r>
            <a:r>
              <a:rPr lang="da-DK" baseline="0" dirty="0" smtClean="0"/>
              <a:t>d the problem statement we then derived the following requirements:</a:t>
            </a:r>
            <a:endParaRPr lang="da-DK" dirty="0" smtClean="0"/>
          </a:p>
          <a:p>
            <a:r>
              <a:rPr lang="da-DK" dirty="0" smtClean="0"/>
              <a:t>We are</a:t>
            </a:r>
            <a:r>
              <a:rPr lang="da-DK" baseline="0" dirty="0" smtClean="0"/>
              <a:t> all familiar with andriod.</a:t>
            </a:r>
          </a:p>
          <a:p>
            <a:endParaRPr lang="da-DK" baseline="0" dirty="0" smtClean="0"/>
          </a:p>
          <a:p>
            <a:r>
              <a:rPr lang="da-DK" baseline="0" dirty="0" smtClean="0"/>
              <a:t>Support unit conversion between metric and imperial.</a:t>
            </a:r>
          </a:p>
          <a:p>
            <a:r>
              <a:rPr lang="da-DK" baseline="0" dirty="0" smtClean="0"/>
              <a:t>Prepare the application for localization and thereby provide support for additional languages.</a:t>
            </a:r>
          </a:p>
          <a:p>
            <a:r>
              <a:rPr lang="da-DK" baseline="0" dirty="0" smtClean="0"/>
              <a:t>Basic functionallity should be available without having to login.</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9</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11</a:t>
            </a:fld>
            <a:endParaRPr lang="da-DK"/>
          </a:p>
        </p:txBody>
      </p:sp>
    </p:spTree>
    <p:extLst>
      <p:ext uri="{BB962C8B-B14F-4D97-AF65-F5344CB8AC3E}">
        <p14:creationId xmlns:p14="http://schemas.microsoft.com/office/powerpoint/2010/main" val="2186571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12-06-2014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29295217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12-06-2014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995707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12-06-2014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1441491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1922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25729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5625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12-06-2014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3551489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4AB3BFA-33DE-4ACD-A365-AD6885A87E12}" type="datetimeFigureOut">
              <a:rPr lang="da-DK" smtClean="0"/>
              <a:pPr/>
              <a:t>12-06-2014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2284547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4AB3BFA-33DE-4ACD-A365-AD6885A87E12}" type="datetimeFigureOut">
              <a:rPr lang="da-DK" smtClean="0"/>
              <a:pPr/>
              <a:t>12-06-2014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400193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4AB3BFA-33DE-4ACD-A365-AD6885A87E12}" type="datetimeFigureOut">
              <a:rPr lang="da-DK" smtClean="0"/>
              <a:pPr/>
              <a:t>12-06-2014</a:t>
            </a:fld>
            <a:endParaRPr lang="da-DK"/>
          </a:p>
        </p:txBody>
      </p:sp>
      <p:sp>
        <p:nvSpPr>
          <p:cNvPr id="8" name="Footer Placeholder 7"/>
          <p:cNvSpPr>
            <a:spLocks noGrp="1"/>
          </p:cNvSpPr>
          <p:nvPr>
            <p:ph type="ftr" sz="quarter" idx="11"/>
          </p:nvPr>
        </p:nvSpPr>
        <p:spPr/>
        <p:txBody>
          <a:bodyPr/>
          <a:lstStyle/>
          <a:p>
            <a:endParaRPr lang="da-DK"/>
          </a:p>
        </p:txBody>
      </p:sp>
      <p:sp>
        <p:nvSpPr>
          <p:cNvPr id="9" name="Slide Number Placeholder 8"/>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3416615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4AB3BFA-33DE-4ACD-A365-AD6885A87E12}" type="datetimeFigureOut">
              <a:rPr lang="da-DK" smtClean="0"/>
              <a:pPr/>
              <a:t>12-06-2014</a:t>
            </a:fld>
            <a:endParaRPr lang="da-DK"/>
          </a:p>
        </p:txBody>
      </p:sp>
      <p:sp>
        <p:nvSpPr>
          <p:cNvPr id="4" name="Footer Placeholder 3"/>
          <p:cNvSpPr>
            <a:spLocks noGrp="1"/>
          </p:cNvSpPr>
          <p:nvPr>
            <p:ph type="ftr" sz="quarter" idx="11"/>
          </p:nvPr>
        </p:nvSpPr>
        <p:spPr/>
        <p:txBody>
          <a:bodyPr/>
          <a:lstStyle/>
          <a:p>
            <a:endParaRPr lang="da-DK"/>
          </a:p>
        </p:txBody>
      </p:sp>
      <p:sp>
        <p:nvSpPr>
          <p:cNvPr id="5" name="Slide Number Placeholder 4"/>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3268632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AB3BFA-33DE-4ACD-A365-AD6885A87E12}" type="datetimeFigureOut">
              <a:rPr lang="da-DK" smtClean="0"/>
              <a:pPr/>
              <a:t>12-06-2014</a:t>
            </a:fld>
            <a:endParaRPr lang="da-DK"/>
          </a:p>
        </p:txBody>
      </p:sp>
      <p:sp>
        <p:nvSpPr>
          <p:cNvPr id="3" name="Footer Placeholder 2"/>
          <p:cNvSpPr>
            <a:spLocks noGrp="1"/>
          </p:cNvSpPr>
          <p:nvPr>
            <p:ph type="ftr" sz="quarter" idx="11"/>
          </p:nvPr>
        </p:nvSpPr>
        <p:spPr/>
        <p:txBody>
          <a:bodyPr/>
          <a:lstStyle/>
          <a:p>
            <a:endParaRPr lang="da-DK"/>
          </a:p>
        </p:txBody>
      </p:sp>
      <p:sp>
        <p:nvSpPr>
          <p:cNvPr id="4" name="Slide Number Placeholder 3"/>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3202428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AB3BFA-33DE-4ACD-A365-AD6885A87E12}" type="datetimeFigureOut">
              <a:rPr lang="da-DK" smtClean="0"/>
              <a:pPr/>
              <a:t>12-06-2014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725834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AB3BFA-33DE-4ACD-A365-AD6885A87E12}" type="datetimeFigureOut">
              <a:rPr lang="da-DK" smtClean="0"/>
              <a:pPr/>
              <a:t>12-06-2014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28291048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AB3BFA-33DE-4ACD-A365-AD6885A87E12}" type="datetimeFigureOut">
              <a:rPr lang="da-DK" smtClean="0"/>
              <a:pPr/>
              <a:t>12-06-2014</a:t>
            </a:fld>
            <a:endParaRPr lang="da-DK"/>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62351C-A776-41C2-B17E-74DB9CCFE911}" type="slidenum">
              <a:rPr lang="da-DK" smtClean="0"/>
              <a:pPr/>
              <a:t>‹#›</a:t>
            </a:fld>
            <a:endParaRPr lang="da-DK"/>
          </a:p>
        </p:txBody>
      </p:sp>
    </p:spTree>
    <p:extLst>
      <p:ext uri="{BB962C8B-B14F-4D97-AF65-F5344CB8AC3E}">
        <p14:creationId xmlns:p14="http://schemas.microsoft.com/office/powerpoint/2010/main" val="3767957413"/>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3.xml"/><Relationship Id="rId1" Type="http://schemas.openxmlformats.org/officeDocument/2006/relationships/vmlDrawing" Target="../drawings/vmlDrawing1.vml"/><Relationship Id="rId5" Type="http://schemas.openxmlformats.org/officeDocument/2006/relationships/image" Target="../media/image6.emf"/><Relationship Id="rId4"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4.xml"/><Relationship Id="rId7" Type="http://schemas.openxmlformats.org/officeDocument/2006/relationships/image" Target="../media/image20.emf"/><Relationship Id="rId2" Type="http://schemas.openxmlformats.org/officeDocument/2006/relationships/slideLayout" Target="../slideLayouts/slideLayout13.xml"/><Relationship Id="rId1" Type="http://schemas.openxmlformats.org/officeDocument/2006/relationships/vmlDrawing" Target="../drawings/vmlDrawing2.vml"/><Relationship Id="rId6" Type="http://schemas.openxmlformats.org/officeDocument/2006/relationships/oleObject" Target="../embeddings/oleObject3.bin"/><Relationship Id="rId5" Type="http://schemas.openxmlformats.org/officeDocument/2006/relationships/image" Target="../media/image19.emf"/><Relationship Id="rId4" Type="http://schemas.openxmlformats.org/officeDocument/2006/relationships/oleObject" Target="../embeddings/oleObject2.bin"/></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3.xml"/><Relationship Id="rId1" Type="http://schemas.openxmlformats.org/officeDocument/2006/relationships/vmlDrawing" Target="../drawings/vmlDrawing3.vml"/><Relationship Id="rId5" Type="http://schemas.openxmlformats.org/officeDocument/2006/relationships/image" Target="../media/image21.emf"/><Relationship Id="rId4" Type="http://schemas.openxmlformats.org/officeDocument/2006/relationships/oleObject" Target="../embeddings/oleObject4.bin"/></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25.png"/></Relationships>
</file>

<file path=ppt/slides/_rels/slide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Billed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flipV="1">
            <a:off x="1143003" y="-1143002"/>
            <a:ext cx="6857999" cy="9144003"/>
          </a:xfrm>
          <a:prstGeom prst="rect">
            <a:avLst/>
          </a:prstGeom>
        </p:spPr>
      </p:pic>
      <p:sp>
        <p:nvSpPr>
          <p:cNvPr id="10" name="object 10"/>
          <p:cNvSpPr/>
          <p:nvPr/>
        </p:nvSpPr>
        <p:spPr>
          <a:xfrm>
            <a:off x="457200" y="3222283"/>
            <a:ext cx="8229600" cy="1934911"/>
          </a:xfrm>
          <a:custGeom>
            <a:avLst/>
            <a:gdLst/>
            <a:ahLst/>
            <a:cxnLst/>
            <a:rect l="l" t="t" r="r" b="b"/>
            <a:pathLst>
              <a:path w="8229600" h="1436420">
                <a:moveTo>
                  <a:pt x="0" y="1436420"/>
                </a:moveTo>
                <a:lnTo>
                  <a:pt x="8229600" y="1436420"/>
                </a:lnTo>
                <a:lnTo>
                  <a:pt x="8229600" y="0"/>
                </a:lnTo>
                <a:lnTo>
                  <a:pt x="0" y="0"/>
                </a:lnTo>
                <a:lnTo>
                  <a:pt x="0" y="1436420"/>
                </a:lnTo>
                <a:close/>
              </a:path>
            </a:pathLst>
          </a:custGeom>
          <a:solidFill>
            <a:schemeClr val="tx2">
              <a:lumMod val="50000"/>
            </a:schemeClr>
          </a:solidFill>
        </p:spPr>
        <p:txBody>
          <a:bodyPr wrap="square" lIns="0" tIns="0" rIns="0" bIns="0" rtlCol="0">
            <a:noAutofit/>
          </a:bodyPr>
          <a:lstStyle/>
          <a:p>
            <a:endParaRPr dirty="0"/>
          </a:p>
        </p:txBody>
      </p:sp>
      <p:pic>
        <p:nvPicPr>
          <p:cNvPr id="16" name="Billede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8" name="object 2"/>
          <p:cNvSpPr txBox="1">
            <a:spLocks noGrp="1"/>
          </p:cNvSpPr>
          <p:nvPr>
            <p:ph type="title" idx="4294967295"/>
          </p:nvPr>
        </p:nvSpPr>
        <p:spPr>
          <a:xfrm>
            <a:off x="1803400" y="1589049"/>
            <a:ext cx="5537200" cy="1455738"/>
          </a:xfrm>
          <a:prstGeom prst="rect">
            <a:avLst/>
          </a:prstGeom>
        </p:spPr>
        <p:txBody>
          <a:bodyPr vert="horz" wrap="square" lIns="0" tIns="0" rIns="0" bIns="0" rtlCol="0" anchor="ctr">
            <a:noAutofit/>
          </a:bodyPr>
          <a:lstStyle/>
          <a:p>
            <a:pPr algn="ctr">
              <a:lnSpc>
                <a:spcPts val="3960"/>
              </a:lnSpc>
              <a:tabLst>
                <a:tab pos="1676358" algn="l"/>
              </a:tabLst>
            </a:pPr>
            <a:r>
              <a:rPr lang="da-DK" sz="3600" b="1" dirty="0" smtClean="0">
                <a:solidFill>
                  <a:schemeClr val="tx2">
                    <a:lumMod val="50000"/>
                  </a:schemeClr>
                </a:solidFill>
                <a:latin typeface="Arial"/>
                <a:cs typeface="Arial"/>
              </a:rPr>
              <a:t>Dishcover</a:t>
            </a:r>
            <a:endParaRPr sz="3600" b="1" dirty="0">
              <a:solidFill>
                <a:schemeClr val="tx2">
                  <a:lumMod val="50000"/>
                </a:schemeClr>
              </a:solidFill>
              <a:latin typeface="Arial"/>
              <a:cs typeface="Arial"/>
            </a:endParaRPr>
          </a:p>
        </p:txBody>
      </p:sp>
      <p:sp>
        <p:nvSpPr>
          <p:cNvPr id="12" name="object 3"/>
          <p:cNvSpPr txBox="1"/>
          <p:nvPr/>
        </p:nvSpPr>
        <p:spPr>
          <a:xfrm>
            <a:off x="2677051" y="3459653"/>
            <a:ext cx="3838575" cy="578949"/>
          </a:xfrm>
          <a:prstGeom prst="rect">
            <a:avLst/>
          </a:prstGeom>
        </p:spPr>
        <p:txBody>
          <a:bodyPr vert="horz" wrap="square" lIns="0" tIns="0" rIns="0" bIns="0" rtlCol="0">
            <a:noAutofit/>
          </a:bodyPr>
          <a:lstStyle/>
          <a:p>
            <a:pPr algn="ctr">
              <a:tabLst>
                <a:tab pos="2356426" algn="l"/>
              </a:tabLst>
            </a:pPr>
            <a:r>
              <a:rPr lang="da-DK" sz="1600" kern="0" cap="all" spc="200" dirty="0">
                <a:solidFill>
                  <a:schemeClr val="bg1"/>
                </a:solidFill>
                <a:latin typeface="Arial" pitchFamily="34" charset="0"/>
              </a:rPr>
              <a:t>An Interactive Mobile Cookbook</a:t>
            </a:r>
            <a:endParaRPr sz="1600" kern="0" cap="all" spc="200" dirty="0">
              <a:solidFill>
                <a:schemeClr val="bg1"/>
              </a:solidFill>
              <a:latin typeface="Arial" pitchFamily="34" charset="0"/>
            </a:endParaRPr>
          </a:p>
        </p:txBody>
      </p:sp>
      <p:sp>
        <p:nvSpPr>
          <p:cNvPr id="13" name="Rektangel 12"/>
          <p:cNvSpPr/>
          <p:nvPr/>
        </p:nvSpPr>
        <p:spPr>
          <a:xfrm>
            <a:off x="467544" y="4052016"/>
            <a:ext cx="8208912" cy="1231107"/>
          </a:xfrm>
          <a:prstGeom prst="rect">
            <a:avLst/>
          </a:prstGeom>
        </p:spPr>
        <p:txBody>
          <a:bodyPr wrap="square" numCol="2" spcCol="180000">
            <a:spAutoFit/>
          </a:bodyPr>
          <a:lstStyle/>
          <a:p>
            <a:pPr marR="28574" algn="r">
              <a:lnSpc>
                <a:spcPct val="150000"/>
              </a:lnSpc>
            </a:pPr>
            <a:r>
              <a:rPr lang="en-US" sz="1200" kern="0" cap="all" spc="200" dirty="0" err="1" smtClean="0">
                <a:solidFill>
                  <a:schemeClr val="bg1"/>
                </a:solidFill>
                <a:latin typeface="Arial"/>
                <a:cs typeface="Arial"/>
              </a:rPr>
              <a:t>Jesper</a:t>
            </a:r>
            <a:r>
              <a:rPr lang="en-US" sz="1200" kern="0" cap="all" spc="200" dirty="0" smtClean="0">
                <a:solidFill>
                  <a:schemeClr val="bg1"/>
                </a:solidFill>
                <a:latin typeface="Arial"/>
                <a:cs typeface="Arial"/>
              </a:rPr>
              <a:t> </a:t>
            </a:r>
            <a:r>
              <a:rPr lang="en-US" sz="1200" kern="0" cap="all" spc="200" dirty="0" err="1" smtClean="0">
                <a:solidFill>
                  <a:schemeClr val="bg1"/>
                </a:solidFill>
                <a:latin typeface="Arial"/>
                <a:cs typeface="Arial"/>
              </a:rPr>
              <a:t>Riemer</a:t>
            </a:r>
            <a:r>
              <a:rPr lang="en-US" sz="1200" kern="0" cap="all" spc="200" dirty="0" smtClean="0">
                <a:solidFill>
                  <a:schemeClr val="bg1"/>
                </a:solidFill>
                <a:latin typeface="Arial"/>
                <a:cs typeface="Arial"/>
              </a:rPr>
              <a:t> </a:t>
            </a:r>
            <a:r>
              <a:rPr lang="en-US" sz="1200" kern="0" cap="all" spc="200" dirty="0">
                <a:solidFill>
                  <a:schemeClr val="bg1"/>
                </a:solidFill>
                <a:latin typeface="Arial"/>
                <a:cs typeface="Arial"/>
              </a:rPr>
              <a:t>Andersen</a:t>
            </a:r>
          </a:p>
          <a:p>
            <a:pPr marR="28574" algn="r">
              <a:lnSpc>
                <a:spcPct val="150000"/>
              </a:lnSpc>
            </a:pPr>
            <a:r>
              <a:rPr lang="en-US" sz="1200" kern="0" cap="all" spc="200" dirty="0" smtClean="0">
                <a:solidFill>
                  <a:schemeClr val="bg1"/>
                </a:solidFill>
                <a:latin typeface="Arial"/>
                <a:cs typeface="Arial"/>
              </a:rPr>
              <a:t>Sam </a:t>
            </a:r>
            <a:r>
              <a:rPr lang="en-US" sz="1200" kern="0" cap="all" spc="200" dirty="0" err="1" smtClean="0">
                <a:solidFill>
                  <a:schemeClr val="bg1"/>
                </a:solidFill>
                <a:latin typeface="Arial"/>
                <a:cs typeface="Arial"/>
              </a:rPr>
              <a:t>Sepstrup</a:t>
            </a:r>
            <a:r>
              <a:rPr lang="en-US" sz="1200" kern="0" cap="all" spc="200" dirty="0" smtClean="0">
                <a:solidFill>
                  <a:schemeClr val="bg1"/>
                </a:solidFill>
                <a:latin typeface="Arial"/>
                <a:cs typeface="Arial"/>
              </a:rPr>
              <a:t> Olesen</a:t>
            </a:r>
          </a:p>
          <a:p>
            <a:pPr marR="28574" algn="r">
              <a:lnSpc>
                <a:spcPct val="150000"/>
              </a:lnSpc>
            </a:pPr>
            <a:r>
              <a:rPr lang="en-US" sz="1200" kern="0" cap="all" spc="200" dirty="0" smtClean="0">
                <a:solidFill>
                  <a:schemeClr val="bg1"/>
                </a:solidFill>
                <a:latin typeface="Arial"/>
                <a:cs typeface="Arial"/>
              </a:rPr>
              <a:t>Simon </a:t>
            </a:r>
            <a:r>
              <a:rPr lang="en-US" sz="1200" kern="0" cap="all" spc="200" dirty="0">
                <a:solidFill>
                  <a:schemeClr val="bg1"/>
                </a:solidFill>
                <a:latin typeface="Arial"/>
                <a:cs typeface="Arial"/>
              </a:rPr>
              <a:t>Reedtz </a:t>
            </a:r>
            <a:r>
              <a:rPr lang="en-US" sz="1200" kern="0" cap="all" spc="200" dirty="0" smtClean="0">
                <a:solidFill>
                  <a:schemeClr val="bg1"/>
                </a:solidFill>
                <a:latin typeface="Arial"/>
                <a:cs typeface="Arial"/>
              </a:rPr>
              <a:t>Olesen</a:t>
            </a:r>
            <a:r>
              <a:rPr lang="en-US" sz="1200" kern="0" cap="all" spc="200" dirty="0">
                <a:solidFill>
                  <a:schemeClr val="bg1"/>
                </a:solidFill>
                <a:latin typeface="Arial"/>
                <a:cs typeface="Arial"/>
              </a:rPr>
              <a:t> </a:t>
            </a:r>
            <a:endParaRPr lang="en-US" sz="1200" kern="0" cap="all" spc="200" dirty="0" smtClean="0">
              <a:solidFill>
                <a:schemeClr val="bg1"/>
              </a:solidFill>
              <a:latin typeface="Arial"/>
              <a:cs typeface="Arial"/>
            </a:endParaRPr>
          </a:p>
          <a:p>
            <a:pPr marR="28574">
              <a:lnSpc>
                <a:spcPct val="150000"/>
              </a:lnSpc>
            </a:pPr>
            <a:endParaRPr lang="en-US" sz="1200" kern="0" cap="all" spc="200" dirty="0" smtClean="0">
              <a:solidFill>
                <a:schemeClr val="bg1"/>
              </a:solidFill>
              <a:latin typeface="Arial"/>
              <a:cs typeface="Arial"/>
            </a:endParaRPr>
          </a:p>
          <a:p>
            <a:pPr marR="28574">
              <a:lnSpc>
                <a:spcPct val="150000"/>
              </a:lnSpc>
            </a:pPr>
            <a:r>
              <a:rPr lang="en-US" sz="1200" kern="0" cap="all" spc="200" dirty="0" smtClean="0">
                <a:solidFill>
                  <a:schemeClr val="bg1"/>
                </a:solidFill>
                <a:latin typeface="Arial"/>
                <a:cs typeface="Arial"/>
              </a:rPr>
              <a:t>Jacob </a:t>
            </a:r>
            <a:r>
              <a:rPr lang="en-US" sz="1200" kern="0" cap="all" spc="200" dirty="0" err="1" smtClean="0">
                <a:solidFill>
                  <a:schemeClr val="bg1"/>
                </a:solidFill>
                <a:latin typeface="Arial"/>
                <a:cs typeface="Arial"/>
              </a:rPr>
              <a:t>Karstensten</a:t>
            </a:r>
            <a:r>
              <a:rPr lang="en-US" sz="1200" kern="0" cap="all" spc="200" dirty="0" smtClean="0">
                <a:solidFill>
                  <a:schemeClr val="bg1"/>
                </a:solidFill>
                <a:latin typeface="Arial"/>
                <a:cs typeface="Arial"/>
              </a:rPr>
              <a:t> Wortmann</a:t>
            </a:r>
            <a:endParaRPr lang="en-US" sz="1200" kern="0" cap="all" spc="200" dirty="0">
              <a:solidFill>
                <a:schemeClr val="bg1"/>
              </a:solidFill>
              <a:latin typeface="Arial"/>
              <a:cs typeface="Arial"/>
            </a:endParaRPr>
          </a:p>
          <a:p>
            <a:pPr marR="28574">
              <a:lnSpc>
                <a:spcPct val="150000"/>
              </a:lnSpc>
            </a:pPr>
            <a:r>
              <a:rPr lang="en-US" sz="1200" kern="0" cap="all" spc="200" dirty="0" err="1" smtClean="0">
                <a:solidFill>
                  <a:schemeClr val="bg1"/>
                </a:solidFill>
                <a:latin typeface="Arial"/>
                <a:cs typeface="Arial"/>
              </a:rPr>
              <a:t>Nicklas</a:t>
            </a:r>
            <a:r>
              <a:rPr lang="en-US" sz="1200" kern="0" cap="all" spc="200" dirty="0" smtClean="0">
                <a:solidFill>
                  <a:schemeClr val="bg1"/>
                </a:solidFill>
                <a:latin typeface="Arial"/>
                <a:cs typeface="Arial"/>
              </a:rPr>
              <a:t> </a:t>
            </a:r>
            <a:r>
              <a:rPr lang="en-US" sz="1200" kern="0" cap="all" spc="200" dirty="0">
                <a:solidFill>
                  <a:schemeClr val="bg1"/>
                </a:solidFill>
                <a:latin typeface="Arial"/>
                <a:cs typeface="Arial"/>
              </a:rPr>
              <a:t>Andersen</a:t>
            </a:r>
          </a:p>
        </p:txBody>
      </p:sp>
    </p:spTree>
    <p:extLst>
      <p:ext uri="{BB962C8B-B14F-4D97-AF65-F5344CB8AC3E}">
        <p14:creationId xmlns:p14="http://schemas.microsoft.com/office/powerpoint/2010/main" val="708618061"/>
      </p:ext>
    </p:extLst>
  </p:cSld>
  <p:clrMapOvr>
    <a:masterClrMapping/>
  </p:clrMapOvr>
  <mc:AlternateContent xmlns:mc="http://schemas.openxmlformats.org/markup-compatibility/2006" xmlns:p14="http://schemas.microsoft.com/office/powerpoint/2010/main">
    <mc:Choice Requires="p14">
      <p:transition p14:dur="250" advTm="1257">
        <p:fade/>
      </p:transition>
    </mc:Choice>
    <mc:Fallback xmlns="">
      <p:transition advTm="1257">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Design</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err="1" smtClean="0">
                <a:solidFill>
                  <a:schemeClr val="tx2">
                    <a:lumMod val="50000"/>
                  </a:schemeClr>
                </a:solidFill>
                <a:latin typeface="Arial"/>
                <a:cs typeface="Arial"/>
              </a:rPr>
              <a:t>Nicklas</a:t>
            </a:r>
            <a:r>
              <a:rPr lang="en-US" sz="1200" kern="0" cap="all" spc="200" dirty="0" smtClean="0">
                <a:solidFill>
                  <a:schemeClr val="tx2">
                    <a:lumMod val="50000"/>
                  </a:schemeClr>
                </a:solidFill>
                <a:latin typeface="Arial"/>
                <a:cs typeface="Arial"/>
              </a:rPr>
              <a:t> Andersen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Architecture</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11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graphicFrame>
        <p:nvGraphicFramePr>
          <p:cNvPr id="23556" name="Object 4"/>
          <p:cNvGraphicFramePr>
            <a:graphicFrameLocks noChangeAspect="1"/>
          </p:cNvGraphicFramePr>
          <p:nvPr/>
        </p:nvGraphicFramePr>
        <p:xfrm>
          <a:off x="613750" y="1523330"/>
          <a:ext cx="7834682" cy="3511378"/>
        </p:xfrm>
        <a:graphic>
          <a:graphicData uri="http://schemas.openxmlformats.org/presentationml/2006/ole">
            <mc:AlternateContent xmlns:mc="http://schemas.openxmlformats.org/markup-compatibility/2006">
              <mc:Choice xmlns:v="urn:schemas-microsoft-com:vml" Requires="v">
                <p:oleObj spid="_x0000_s1082" name="Visio" r:id="rId4" imgW="4763729" imgH="2134750" progId="Visio.Drawing.11">
                  <p:embed/>
                </p:oleObj>
              </mc:Choice>
              <mc:Fallback>
                <p:oleObj name="Visio" r:id="rId4" imgW="4763729" imgH="2134750" progId="Visio.Drawing.11">
                  <p:embed/>
                  <p:pic>
                    <p:nvPicPr>
                      <p:cNvPr id="0" name="Picture 3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3750" y="1523330"/>
                        <a:ext cx="7834682" cy="35113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 name="TextBox 6"/>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Navigation drawer</a:t>
            </a: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b="1" cap="all" spc="200" dirty="0">
              <a:solidFill>
                <a:schemeClr val="accent1">
                  <a:lumMod val="75000"/>
                </a:schemeClr>
              </a:solidFill>
              <a:latin typeface="Arial"/>
              <a:cs typeface="Arial"/>
            </a:endParaRPr>
          </a:p>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12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11" name="Right Arrow 10"/>
          <p:cNvSpPr/>
          <p:nvPr/>
        </p:nvSpPr>
        <p:spPr>
          <a:xfrm>
            <a:off x="3757696"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07397" y="1235191"/>
            <a:ext cx="2436813" cy="433211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9737" y="1155202"/>
            <a:ext cx="2603986" cy="4475601"/>
          </a:xfrm>
          <a:prstGeom prst="rect">
            <a:avLst/>
          </a:prstGeom>
        </p:spPr>
      </p:pic>
      <p:sp>
        <p:nvSpPr>
          <p:cNvPr id="12" name="TextBox 11"/>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11080921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Search by ingredient</a:t>
            </a:r>
          </a:p>
          <a:p>
            <a:pPr marL="12700">
              <a:tabLst>
                <a:tab pos="1641434" algn="l"/>
                <a:tab pos="2152597" algn="l"/>
                <a:tab pos="3412405" algn="l"/>
              </a:tabLst>
            </a:pP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13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11" name="Right Arrow 10"/>
          <p:cNvSpPr/>
          <p:nvPr/>
        </p:nvSpPr>
        <p:spPr>
          <a:xfrm>
            <a:off x="3758712"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98638" y="1155202"/>
            <a:ext cx="2636044" cy="468630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8628" y="1155202"/>
            <a:ext cx="2899759" cy="4880126"/>
          </a:xfrm>
          <a:prstGeom prst="rect">
            <a:avLst/>
          </a:prstGeom>
        </p:spPr>
      </p:pic>
      <p:sp>
        <p:nvSpPr>
          <p:cNvPr id="12" name="TextBox 11"/>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34572863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Result list</a:t>
            </a: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14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4648"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16463" y="1155201"/>
            <a:ext cx="2603915" cy="4629182"/>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3346" y="1083160"/>
            <a:ext cx="2887312" cy="4701223"/>
          </a:xfrm>
          <a:prstGeom prst="rect">
            <a:avLst/>
          </a:prstGeom>
        </p:spPr>
      </p:pic>
      <p:sp>
        <p:nvSpPr>
          <p:cNvPr id="11" name="TextBox 10"/>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36547898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Recipe</a:t>
            </a: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15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4648"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65429" y="1078253"/>
            <a:ext cx="2541971" cy="451906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8838" y="1113313"/>
            <a:ext cx="2785348" cy="4568171"/>
          </a:xfrm>
          <a:prstGeom prst="rect">
            <a:avLst/>
          </a:prstGeom>
        </p:spPr>
      </p:pic>
      <p:sp>
        <p:nvSpPr>
          <p:cNvPr id="11" name="TextBox 10"/>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29791338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Text search</a:t>
            </a:r>
            <a:endParaRPr sz="2400" kern="0" cap="all" spc="200" dirty="0">
              <a:solidFill>
                <a:schemeClr val="tx2">
                  <a:lumMod val="50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16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1600"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63787" y="1108191"/>
            <a:ext cx="2600234" cy="4622639"/>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6908" y="1130559"/>
            <a:ext cx="2811573" cy="4577901"/>
          </a:xfrm>
          <a:prstGeom prst="rect">
            <a:avLst/>
          </a:prstGeom>
        </p:spPr>
      </p:pic>
      <p:sp>
        <p:nvSpPr>
          <p:cNvPr id="8" name="TextBox 7"/>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32602703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Favourites</a:t>
            </a: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17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3632"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95475" y="1032725"/>
            <a:ext cx="2529454" cy="4496806"/>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6301" y="1113313"/>
            <a:ext cx="2708487" cy="4453664"/>
          </a:xfrm>
          <a:prstGeom prst="rect">
            <a:avLst/>
          </a:prstGeom>
        </p:spPr>
      </p:pic>
      <p:sp>
        <p:nvSpPr>
          <p:cNvPr id="11" name="TextBox 10"/>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5350765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Login</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Simon Reedtz Olesen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Social Media</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052457" cy="430916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Social media sign-ins</a:t>
            </a:r>
          </a:p>
          <a:p>
            <a:pPr marL="12700"/>
            <a:endParaRPr lang="en-US" b="1" cap="all" spc="200" dirty="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We use Google+</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We use sign-in to identify the user</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Remove the security measures</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19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login</a:t>
            </a: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da-DK" sz="2400" b="1" kern="0" cap="all" spc="200" dirty="0">
                <a:solidFill>
                  <a:schemeClr val="tx2">
                    <a:lumMod val="50000"/>
                  </a:schemeClr>
                </a:solidFill>
                <a:latin typeface="Arial"/>
                <a:cs typeface="Arial"/>
              </a:rPr>
              <a:t>Agenda</a:t>
            </a:r>
            <a:endParaRPr sz="2400" kern="0" cap="all" spc="200" dirty="0">
              <a:solidFill>
                <a:schemeClr val="tx2">
                  <a:lumMod val="50000"/>
                </a:schemeClr>
              </a:solidFill>
              <a:latin typeface="Arial"/>
              <a:cs typeface="Arial"/>
            </a:endParaRPr>
          </a:p>
        </p:txBody>
      </p:sp>
      <p:sp>
        <p:nvSpPr>
          <p:cNvPr id="3" name="object 3"/>
          <p:cNvSpPr txBox="1"/>
          <p:nvPr/>
        </p:nvSpPr>
        <p:spPr>
          <a:xfrm>
            <a:off x="568244" y="1155201"/>
            <a:ext cx="8194172" cy="4665027"/>
          </a:xfrm>
          <a:prstGeom prst="rect">
            <a:avLst/>
          </a:prstGeom>
        </p:spPr>
        <p:txBody>
          <a:bodyPr vert="horz" wrap="square" lIns="0" tIns="0" rIns="0" bIns="0" numCol="1" rtlCol="0">
            <a:noAutofit/>
          </a:bodyPr>
          <a:lstStyle/>
          <a:p>
            <a:pPr marL="12700"/>
            <a:r>
              <a:rPr lang="en-GB" b="1" cap="all" spc="200" dirty="0" smtClean="0">
                <a:solidFill>
                  <a:schemeClr val="accent1">
                    <a:lumMod val="75000"/>
                  </a:schemeClr>
                </a:solidFill>
                <a:latin typeface="Arial"/>
                <a:cs typeface="Arial"/>
              </a:rPr>
              <a:t>Analysis</a:t>
            </a:r>
            <a:endParaRPr lang="da-DK" b="1" cap="all" spc="200" dirty="0">
              <a:solidFill>
                <a:schemeClr val="accent1">
                  <a:lumMod val="75000"/>
                </a:schemeClr>
              </a:solidFill>
              <a:latin typeface="Arial"/>
              <a:cs typeface="Arial"/>
            </a:endParaRPr>
          </a:p>
          <a:p>
            <a:pPr marL="12700"/>
            <a:endParaRPr lang="da-DK" b="1" cap="all" spc="200" dirty="0">
              <a:solidFill>
                <a:schemeClr val="accent1">
                  <a:lumMod val="75000"/>
                </a:schemeClr>
              </a:solidFill>
              <a:latin typeface="Arial"/>
              <a:cs typeface="Arial"/>
            </a:endParaRPr>
          </a:p>
          <a:p>
            <a:pPr marL="12700"/>
            <a:r>
              <a:rPr lang="en-GB" b="1" cap="all" spc="200" dirty="0" smtClean="0">
                <a:solidFill>
                  <a:schemeClr val="accent1">
                    <a:lumMod val="75000"/>
                  </a:schemeClr>
                </a:solidFill>
                <a:latin typeface="Arial"/>
                <a:cs typeface="Arial"/>
              </a:rPr>
              <a:t>Design</a:t>
            </a:r>
            <a:endParaRPr lang="da-DK" b="1" cap="all" spc="200" dirty="0">
              <a:solidFill>
                <a:schemeClr val="accent1">
                  <a:lumMod val="75000"/>
                </a:schemeClr>
              </a:solidFill>
              <a:latin typeface="Arial"/>
              <a:cs typeface="Arial"/>
            </a:endParaRPr>
          </a:p>
          <a:p>
            <a:pPr marL="12700"/>
            <a:endParaRPr lang="en-GB" b="1" cap="all" spc="200" dirty="0">
              <a:solidFill>
                <a:schemeClr val="accent1">
                  <a:lumMod val="75000"/>
                </a:schemeClr>
              </a:solidFill>
              <a:latin typeface="Arial"/>
              <a:cs typeface="Arial"/>
            </a:endParaRPr>
          </a:p>
          <a:p>
            <a:pPr marL="12700"/>
            <a:r>
              <a:rPr lang="da-DK" b="1" cap="all" spc="200" dirty="0" smtClean="0">
                <a:solidFill>
                  <a:schemeClr val="accent1">
                    <a:lumMod val="75000"/>
                  </a:schemeClr>
                </a:solidFill>
                <a:latin typeface="Arial"/>
                <a:cs typeface="Arial"/>
              </a:rPr>
              <a:t>Login</a:t>
            </a:r>
          </a:p>
          <a:p>
            <a:pPr marL="12700"/>
            <a:endParaRPr lang="da-DK" b="1" cap="all" spc="200" dirty="0">
              <a:solidFill>
                <a:schemeClr val="accent1">
                  <a:lumMod val="75000"/>
                </a:schemeClr>
              </a:solidFill>
              <a:latin typeface="Arial"/>
              <a:cs typeface="Arial"/>
            </a:endParaRPr>
          </a:p>
          <a:p>
            <a:pPr marL="12700"/>
            <a:r>
              <a:rPr lang="da-DK" b="1" cap="all" spc="200" dirty="0" smtClean="0">
                <a:solidFill>
                  <a:schemeClr val="accent1">
                    <a:lumMod val="75000"/>
                  </a:schemeClr>
                </a:solidFill>
                <a:latin typeface="Arial"/>
                <a:cs typeface="Arial"/>
              </a:rPr>
              <a:t>Model Component</a:t>
            </a:r>
            <a:endParaRPr lang="da-DK" cap="all" spc="200" dirty="0">
              <a:solidFill>
                <a:schemeClr val="accent1">
                  <a:lumMod val="75000"/>
                </a:schemeClr>
              </a:solidFill>
              <a:latin typeface="Arial"/>
              <a:cs typeface="Arial"/>
            </a:endParaRPr>
          </a:p>
          <a:p>
            <a:pPr marL="12700"/>
            <a:endParaRPr lang="en-GB" b="1" cap="all" spc="200" dirty="0">
              <a:solidFill>
                <a:schemeClr val="accent1">
                  <a:lumMod val="75000"/>
                </a:schemeClr>
              </a:solidFill>
              <a:latin typeface="Arial"/>
              <a:cs typeface="Arial"/>
            </a:endParaRPr>
          </a:p>
          <a:p>
            <a:pPr marL="12700"/>
            <a:r>
              <a:rPr lang="en-GB" b="1" cap="all" spc="200" dirty="0" smtClean="0">
                <a:solidFill>
                  <a:schemeClr val="accent1">
                    <a:lumMod val="75000"/>
                  </a:schemeClr>
                </a:solidFill>
                <a:latin typeface="Arial"/>
                <a:cs typeface="Arial"/>
              </a:rPr>
              <a:t>Search Algorithm</a:t>
            </a:r>
          </a:p>
          <a:p>
            <a:pPr marL="12700"/>
            <a:endParaRPr lang="en-GB" b="1" cap="all" spc="200" dirty="0" smtClean="0">
              <a:solidFill>
                <a:schemeClr val="accent1">
                  <a:lumMod val="75000"/>
                </a:schemeClr>
              </a:solidFill>
              <a:latin typeface="Arial"/>
              <a:cs typeface="Arial"/>
            </a:endParaRPr>
          </a:p>
          <a:p>
            <a:pPr marL="12700"/>
            <a:r>
              <a:rPr lang="en-GB" b="1" cap="all" spc="200" dirty="0" smtClean="0">
                <a:solidFill>
                  <a:schemeClr val="accent1">
                    <a:lumMod val="75000"/>
                  </a:schemeClr>
                </a:solidFill>
                <a:latin typeface="Arial"/>
                <a:cs typeface="Arial"/>
              </a:rPr>
              <a:t>Test</a:t>
            </a:r>
            <a:endParaRPr lang="en-GB" b="1" cap="all" spc="200" dirty="0">
              <a:solidFill>
                <a:schemeClr val="accent1">
                  <a:lumMod val="75000"/>
                </a:schemeClr>
              </a:solidFill>
              <a:latin typeface="Arial"/>
              <a:cs typeface="Arial"/>
            </a:endParaRPr>
          </a:p>
          <a:p>
            <a:pPr marL="12700"/>
            <a:endParaRPr lang="en-GB" b="1" cap="all" spc="200" dirty="0">
              <a:solidFill>
                <a:schemeClr val="accent1">
                  <a:lumMod val="75000"/>
                </a:schemeClr>
              </a:solidFill>
              <a:latin typeface="Arial"/>
              <a:cs typeface="Arial"/>
            </a:endParaRPr>
          </a:p>
          <a:p>
            <a:pPr marL="12700"/>
            <a:r>
              <a:rPr lang="en-GB" b="1" cap="all" spc="200" dirty="0" smtClean="0">
                <a:solidFill>
                  <a:schemeClr val="accent1">
                    <a:lumMod val="75000"/>
                  </a:schemeClr>
                </a:solidFill>
                <a:latin typeface="Arial"/>
                <a:cs typeface="Arial"/>
              </a:rPr>
              <a:t>Conclusion</a:t>
            </a:r>
          </a:p>
          <a:p>
            <a:pPr marL="12700"/>
            <a:endParaRPr lang="en-GB" b="1" cap="all" spc="200" dirty="0">
              <a:solidFill>
                <a:schemeClr val="accent1">
                  <a:lumMod val="75000"/>
                </a:schemeClr>
              </a:solidFill>
              <a:latin typeface="Arial"/>
              <a:cs typeface="Arial"/>
            </a:endParaRPr>
          </a:p>
          <a:p>
            <a:pPr marL="12700"/>
            <a:r>
              <a:rPr lang="en-GB" b="1" cap="all" spc="200" dirty="0">
                <a:solidFill>
                  <a:schemeClr val="accent1">
                    <a:lumMod val="75000"/>
                  </a:schemeClr>
                </a:solidFill>
                <a:latin typeface="Arial"/>
                <a:cs typeface="Arial"/>
              </a:rPr>
              <a:t>Demonstration</a:t>
            </a:r>
            <a:endParaRPr lang="da-DK" b="1"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2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4118848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Server </a:t>
            </a:r>
            <a:r>
              <a:rPr lang="en-GB" sz="2400" kern="0" cap="all" spc="200" dirty="0" err="1" smtClean="0">
                <a:solidFill>
                  <a:schemeClr val="tx2">
                    <a:lumMod val="50000"/>
                  </a:schemeClr>
                </a:solidFill>
                <a:latin typeface="Arial"/>
                <a:cs typeface="Arial"/>
              </a:rPr>
              <a:t>Api</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052457" cy="430916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To get a user’s list of favourites we use the following URI:</a:t>
            </a:r>
          </a:p>
          <a:p>
            <a:pPr marL="12700"/>
            <a:endParaRPr lang="en-US" spc="200" dirty="0" smtClean="0">
              <a:solidFill>
                <a:schemeClr val="accent1">
                  <a:lumMod val="75000"/>
                </a:schemeClr>
              </a:solidFill>
              <a:latin typeface="Arial"/>
              <a:cs typeface="Arial"/>
            </a:endParaRPr>
          </a:p>
          <a:p>
            <a:pPr marL="12700"/>
            <a:r>
              <a:rPr lang="en-US" spc="200" dirty="0" smtClean="0">
                <a:solidFill>
                  <a:schemeClr val="accent1">
                    <a:lumMod val="75000"/>
                  </a:schemeClr>
                </a:solidFill>
                <a:latin typeface="Arial"/>
                <a:cs typeface="Arial"/>
              </a:rPr>
              <a:t>http://figz.dk/food/lib/favourites.php?</a:t>
            </a:r>
            <a:br>
              <a:rPr lang="en-US" spc="200" dirty="0" smtClean="0">
                <a:solidFill>
                  <a:schemeClr val="accent1">
                    <a:lumMod val="75000"/>
                  </a:schemeClr>
                </a:solidFill>
                <a:latin typeface="Arial"/>
                <a:cs typeface="Arial"/>
              </a:rPr>
            </a:br>
            <a:r>
              <a:rPr lang="en-US" spc="200" dirty="0" smtClean="0">
                <a:solidFill>
                  <a:schemeClr val="accent1">
                    <a:lumMod val="75000"/>
                  </a:schemeClr>
                </a:solidFill>
                <a:latin typeface="Arial"/>
                <a:cs typeface="Arial"/>
              </a:rPr>
              <a:t>action=get&amp;</a:t>
            </a:r>
            <a:br>
              <a:rPr lang="en-US" spc="200" dirty="0" smtClean="0">
                <a:solidFill>
                  <a:schemeClr val="accent1">
                    <a:lumMod val="75000"/>
                  </a:schemeClr>
                </a:solidFill>
                <a:latin typeface="Arial"/>
                <a:cs typeface="Arial"/>
              </a:rPr>
            </a:br>
            <a:r>
              <a:rPr lang="en-US" spc="200" dirty="0" smtClean="0">
                <a:solidFill>
                  <a:schemeClr val="accent1">
                    <a:lumMod val="75000"/>
                  </a:schemeClr>
                </a:solidFill>
                <a:latin typeface="Arial"/>
                <a:cs typeface="Arial"/>
              </a:rPr>
              <a:t>hash=d74df7a0c28526d5c811465046e455f33c0b3db5989c533c5b4576e2900e36c4&amp;</a:t>
            </a:r>
          </a:p>
          <a:p>
            <a:pPr marL="12700"/>
            <a:r>
              <a:rPr lang="en-US" spc="200" dirty="0" smtClean="0">
                <a:solidFill>
                  <a:schemeClr val="accent1">
                    <a:lumMod val="75000"/>
                  </a:schemeClr>
                </a:solidFill>
                <a:latin typeface="Arial"/>
                <a:cs typeface="Arial"/>
              </a:rPr>
              <a:t>limit=10&amp;</a:t>
            </a:r>
          </a:p>
          <a:p>
            <a:pPr marL="12700"/>
            <a:r>
              <a:rPr lang="en-US" spc="200" dirty="0" smtClean="0">
                <a:solidFill>
                  <a:schemeClr val="accent1">
                    <a:lumMod val="75000"/>
                  </a:schemeClr>
                </a:solidFill>
                <a:latin typeface="Arial"/>
                <a:cs typeface="Arial"/>
              </a:rPr>
              <a:t>offset=0&amp;</a:t>
            </a:r>
          </a:p>
          <a:p>
            <a:pPr marL="12700"/>
            <a:r>
              <a:rPr lang="en-US" spc="200" dirty="0" err="1" smtClean="0">
                <a:solidFill>
                  <a:schemeClr val="accent1">
                    <a:lumMod val="75000"/>
                  </a:schemeClr>
                </a:solidFill>
                <a:latin typeface="Arial"/>
                <a:cs typeface="Arial"/>
              </a:rPr>
              <a:t>lang</a:t>
            </a:r>
            <a:r>
              <a:rPr lang="en-US" spc="200" dirty="0" smtClean="0">
                <a:solidFill>
                  <a:schemeClr val="accent1">
                    <a:lumMod val="75000"/>
                  </a:schemeClr>
                </a:solidFill>
                <a:latin typeface="Arial"/>
                <a:cs typeface="Arial"/>
              </a:rPr>
              <a:t>=us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Hash is the user’s email hashed.</a:t>
            </a: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20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login</a:t>
            </a: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Server </a:t>
            </a:r>
            <a:r>
              <a:rPr lang="en-GB" sz="2400" kern="0" cap="all" spc="200" dirty="0" err="1" smtClean="0">
                <a:solidFill>
                  <a:schemeClr val="tx2">
                    <a:lumMod val="50000"/>
                  </a:schemeClr>
                </a:solidFill>
                <a:latin typeface="Arial"/>
                <a:cs typeface="Arial"/>
              </a:rPr>
              <a:t>Api</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052457" cy="430916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The server receives the client call</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Action is “Get”</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The method </a:t>
            </a:r>
            <a:r>
              <a:rPr lang="en-US" b="1" spc="200" dirty="0" err="1">
                <a:solidFill>
                  <a:schemeClr val="accent1">
                    <a:lumMod val="75000"/>
                  </a:schemeClr>
                </a:solidFill>
                <a:latin typeface="Arial"/>
                <a:cs typeface="Arial"/>
              </a:rPr>
              <a:t>getFavourites</a:t>
            </a:r>
            <a:r>
              <a:rPr lang="en-US" b="1" spc="200" dirty="0">
                <a:solidFill>
                  <a:schemeClr val="accent1">
                    <a:lumMod val="75000"/>
                  </a:schemeClr>
                </a:solidFill>
                <a:latin typeface="Arial"/>
                <a:cs typeface="Arial"/>
              </a:rPr>
              <a:t>($</a:t>
            </a:r>
            <a:r>
              <a:rPr lang="en-US" b="1" spc="200" dirty="0" err="1">
                <a:solidFill>
                  <a:schemeClr val="accent1">
                    <a:lumMod val="75000"/>
                  </a:schemeClr>
                </a:solidFill>
                <a:latin typeface="Arial"/>
                <a:cs typeface="Arial"/>
              </a:rPr>
              <a:t>userHash</a:t>
            </a:r>
            <a:r>
              <a:rPr lang="en-US" b="1" spc="200" dirty="0">
                <a:solidFill>
                  <a:schemeClr val="accent1">
                    <a:lumMod val="75000"/>
                  </a:schemeClr>
                </a:solidFill>
                <a:latin typeface="Arial"/>
                <a:cs typeface="Arial"/>
              </a:rPr>
              <a:t>, $limit, $offset, $</a:t>
            </a:r>
            <a:r>
              <a:rPr lang="en-US" b="1" spc="200" dirty="0" err="1">
                <a:solidFill>
                  <a:schemeClr val="accent1">
                    <a:lumMod val="75000"/>
                  </a:schemeClr>
                </a:solidFill>
                <a:latin typeface="Arial"/>
                <a:cs typeface="Arial"/>
              </a:rPr>
              <a:t>lang</a:t>
            </a:r>
            <a:r>
              <a:rPr lang="en-US" b="1" spc="200" dirty="0">
                <a:solidFill>
                  <a:schemeClr val="accent1">
                    <a:lumMod val="75000"/>
                  </a:schemeClr>
                </a:solidFill>
                <a:latin typeface="Arial"/>
                <a:cs typeface="Arial"/>
              </a:rPr>
              <a:t>) </a:t>
            </a:r>
            <a:r>
              <a:rPr lang="en-US" b="1" cap="all" spc="200" dirty="0" smtClean="0">
                <a:solidFill>
                  <a:schemeClr val="accent1">
                    <a:lumMod val="75000"/>
                  </a:schemeClr>
                </a:solidFill>
                <a:latin typeface="Arial"/>
                <a:cs typeface="Arial"/>
              </a:rPr>
              <a:t>is called</a:t>
            </a:r>
          </a:p>
          <a:p>
            <a:pPr marL="12700"/>
            <a:r>
              <a:rPr lang="en-US" cap="all" spc="200" dirty="0" smtClean="0">
                <a:solidFill>
                  <a:schemeClr val="accent1">
                    <a:lumMod val="75000"/>
                  </a:schemeClr>
                </a:solidFill>
                <a:latin typeface="Arial"/>
                <a:cs typeface="Arial"/>
              </a:rPr>
              <a:t>Finds/creates the user(hash) in the database</a:t>
            </a:r>
          </a:p>
          <a:p>
            <a:pPr marL="12700"/>
            <a:r>
              <a:rPr lang="en-US" cap="all" spc="200" dirty="0" smtClean="0">
                <a:solidFill>
                  <a:schemeClr val="accent1">
                    <a:lumMod val="75000"/>
                  </a:schemeClr>
                </a:solidFill>
                <a:latin typeface="Arial"/>
                <a:cs typeface="Arial"/>
              </a:rPr>
              <a:t>Finds the user’s list of favourites</a:t>
            </a:r>
          </a:p>
          <a:p>
            <a:pPr marL="12700"/>
            <a:r>
              <a:rPr lang="en-US" cap="all" spc="200" dirty="0" smtClean="0">
                <a:solidFill>
                  <a:schemeClr val="accent1">
                    <a:lumMod val="75000"/>
                  </a:schemeClr>
                </a:solidFill>
                <a:latin typeface="Arial"/>
                <a:cs typeface="Arial"/>
              </a:rPr>
              <a:t>Returns the result</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21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login</a:t>
            </a: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Server </a:t>
            </a:r>
            <a:r>
              <a:rPr lang="en-GB" sz="2400" kern="0" cap="all" spc="200" dirty="0" err="1" smtClean="0">
                <a:solidFill>
                  <a:schemeClr val="tx2">
                    <a:lumMod val="50000"/>
                  </a:schemeClr>
                </a:solidFill>
                <a:latin typeface="Arial"/>
                <a:cs typeface="Arial"/>
              </a:rPr>
              <a:t>Api</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8517700" cy="430916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JSON format</a:t>
            </a:r>
          </a:p>
          <a:p>
            <a:pPr marL="12700"/>
            <a:endParaRPr lang="en-US" b="1" cap="all" spc="200" dirty="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a:t>
            </a:r>
            <a:endParaRPr lang="en-US" b="1" cap="all" spc="200" dirty="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    {</a:t>
            </a:r>
          </a:p>
          <a:p>
            <a:pPr marL="12700"/>
            <a:r>
              <a:rPr lang="en-US" b="1" cap="all" spc="200" dirty="0">
                <a:solidFill>
                  <a:schemeClr val="accent1">
                    <a:lumMod val="75000"/>
                  </a:schemeClr>
                </a:solidFill>
                <a:latin typeface="Arial"/>
                <a:cs typeface="Arial"/>
              </a:rPr>
              <a:t>        "id": 7,</a:t>
            </a:r>
          </a:p>
          <a:p>
            <a:pPr marL="12700"/>
            <a:r>
              <a:rPr lang="en-US" b="1" cap="all" spc="200" dirty="0">
                <a:solidFill>
                  <a:schemeClr val="accent1">
                    <a:lumMod val="75000"/>
                  </a:schemeClr>
                </a:solidFill>
                <a:latin typeface="Arial"/>
                <a:cs typeface="Arial"/>
              </a:rPr>
              <a:t>        "name": "Lasagna",</a:t>
            </a:r>
          </a:p>
          <a:p>
            <a:pPr marL="12700"/>
            <a:r>
              <a:rPr lang="en-US" b="1" cap="all" spc="200" dirty="0" smtClean="0">
                <a:solidFill>
                  <a:schemeClr val="accent1">
                    <a:lumMod val="75000"/>
                  </a:schemeClr>
                </a:solidFill>
                <a:latin typeface="Arial"/>
                <a:cs typeface="Arial"/>
              </a:rPr>
              <a:t>        "</a:t>
            </a:r>
            <a:r>
              <a:rPr lang="en-US" b="1" cap="all" spc="200" dirty="0">
                <a:solidFill>
                  <a:schemeClr val="accent1">
                    <a:lumMod val="75000"/>
                  </a:schemeClr>
                </a:solidFill>
                <a:latin typeface="Arial"/>
                <a:cs typeface="Arial"/>
              </a:rPr>
              <a:t>image": "e7ab82c4cf1c9c2823f74a4e664dd9fa.jpg"</a:t>
            </a:r>
          </a:p>
          <a:p>
            <a:pPr marL="12700"/>
            <a:r>
              <a:rPr lang="en-US" b="1" cap="all" spc="200" dirty="0">
                <a:solidFill>
                  <a:schemeClr val="accent1">
                    <a:lumMod val="75000"/>
                  </a:schemeClr>
                </a:solidFill>
                <a:latin typeface="Arial"/>
                <a:cs typeface="Arial"/>
              </a:rPr>
              <a:t>    },</a:t>
            </a:r>
          </a:p>
          <a:p>
            <a:pPr marL="12700"/>
            <a:r>
              <a:rPr lang="en-US" b="1" cap="all" spc="200" dirty="0" smtClean="0">
                <a:solidFill>
                  <a:schemeClr val="accent1">
                    <a:lumMod val="75000"/>
                  </a:schemeClr>
                </a:solidFill>
                <a:latin typeface="Arial"/>
                <a:cs typeface="Arial"/>
              </a:rPr>
              <a:t>    </a:t>
            </a:r>
            <a:r>
              <a:rPr lang="en-US" b="1" cap="all" spc="200" dirty="0">
                <a:solidFill>
                  <a:schemeClr val="accent1">
                    <a:lumMod val="75000"/>
                  </a:schemeClr>
                </a:solidFill>
                <a:latin typeface="Arial"/>
                <a:cs typeface="Arial"/>
              </a:rPr>
              <a:t>{</a:t>
            </a:r>
          </a:p>
          <a:p>
            <a:pPr marL="12700"/>
            <a:r>
              <a:rPr lang="en-US" b="1" cap="all" spc="200" dirty="0">
                <a:solidFill>
                  <a:schemeClr val="accent1">
                    <a:lumMod val="75000"/>
                  </a:schemeClr>
                </a:solidFill>
                <a:latin typeface="Arial"/>
                <a:cs typeface="Arial"/>
              </a:rPr>
              <a:t>        "id": 30,</a:t>
            </a:r>
          </a:p>
          <a:p>
            <a:pPr marL="12700"/>
            <a:r>
              <a:rPr lang="en-US" b="1" cap="all" spc="200" dirty="0">
                <a:solidFill>
                  <a:schemeClr val="accent1">
                    <a:lumMod val="75000"/>
                  </a:schemeClr>
                </a:solidFill>
                <a:latin typeface="Arial"/>
                <a:cs typeface="Arial"/>
              </a:rPr>
              <a:t>        "name": "Habanero Pork Tenderloin",</a:t>
            </a:r>
          </a:p>
          <a:p>
            <a:pPr marL="12700"/>
            <a:r>
              <a:rPr lang="en-US" b="1" cap="all" spc="200" dirty="0" smtClean="0">
                <a:solidFill>
                  <a:schemeClr val="accent1">
                    <a:lumMod val="75000"/>
                  </a:schemeClr>
                </a:solidFill>
                <a:latin typeface="Arial"/>
                <a:cs typeface="Arial"/>
              </a:rPr>
              <a:t>        "</a:t>
            </a:r>
            <a:r>
              <a:rPr lang="en-US" b="1" cap="all" spc="200" dirty="0">
                <a:solidFill>
                  <a:schemeClr val="accent1">
                    <a:lumMod val="75000"/>
                  </a:schemeClr>
                </a:solidFill>
                <a:latin typeface="Arial"/>
                <a:cs typeface="Arial"/>
              </a:rPr>
              <a:t>image": "18d1f7d26f781e1bee24d1dddc8772cd.jpg"</a:t>
            </a:r>
          </a:p>
          <a:p>
            <a:pPr marL="12700"/>
            <a:r>
              <a:rPr lang="en-US" b="1" cap="all" spc="200" dirty="0">
                <a:solidFill>
                  <a:schemeClr val="accent1">
                    <a:lumMod val="75000"/>
                  </a:schemeClr>
                </a:solidFill>
                <a:latin typeface="Arial"/>
                <a:cs typeface="Arial"/>
              </a:rPr>
              <a:t>    }</a:t>
            </a:r>
          </a:p>
          <a:p>
            <a:pPr marL="12700"/>
            <a:r>
              <a:rPr lang="en-US" b="1" cap="all" spc="200" dirty="0">
                <a:solidFill>
                  <a:schemeClr val="accent1">
                    <a:lumMod val="75000"/>
                  </a:schemeClr>
                </a:solidFill>
                <a:latin typeface="Arial"/>
                <a:cs typeface="Arial"/>
              </a:rPr>
              <a:t>]</a:t>
            </a:r>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21 </a:t>
            </a:r>
            <a:r>
              <a:rPr lang="da-DK" sz="851" b="1" kern="0" cap="all" spc="200" dirty="0">
                <a:solidFill>
                  <a:schemeClr val="tx1">
                    <a:lumMod val="50000"/>
                    <a:lumOff val="50000"/>
                  </a:schemeClr>
                </a:solidFill>
                <a:latin typeface="Arial"/>
                <a:cs typeface="Arial"/>
              </a:rPr>
              <a:t>OF 40  |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login</a:t>
            </a: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3358351672"/>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Model Component</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Simon Reedtz Olesen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23184217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Model Component</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the model resembles the relational database</a:t>
            </a:r>
          </a:p>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23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graphicFrame>
        <p:nvGraphicFramePr>
          <p:cNvPr id="2051" name="Object 3"/>
          <p:cNvGraphicFramePr>
            <a:graphicFrameLocks noChangeAspect="1"/>
          </p:cNvGraphicFramePr>
          <p:nvPr>
            <p:extLst>
              <p:ext uri="{D42A27DB-BD31-4B8C-83A1-F6EECF244321}">
                <p14:modId xmlns:p14="http://schemas.microsoft.com/office/powerpoint/2010/main" val="1468525040"/>
              </p:ext>
            </p:extLst>
          </p:nvPr>
        </p:nvGraphicFramePr>
        <p:xfrm>
          <a:off x="176365" y="2290627"/>
          <a:ext cx="3831480" cy="3162040"/>
        </p:xfrm>
        <a:graphic>
          <a:graphicData uri="http://schemas.openxmlformats.org/presentationml/2006/ole">
            <mc:AlternateContent xmlns:mc="http://schemas.openxmlformats.org/markup-compatibility/2006">
              <mc:Choice xmlns:v="urn:schemas-microsoft-com:vml" Requires="v">
                <p:oleObj spid="_x0000_s2128" name="Visio" r:id="rId4" imgW="3858670" imgH="3185620" progId="Visio.Drawing.11">
                  <p:embed/>
                </p:oleObj>
              </mc:Choice>
              <mc:Fallback>
                <p:oleObj name="Visio" r:id="rId4" imgW="3858670" imgH="3185620" progId="Visio.Drawing.11">
                  <p:embed/>
                  <p:pic>
                    <p:nvPicPr>
                      <p:cNvPr id="0" name="Picture 3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365" y="2290627"/>
                        <a:ext cx="3831480" cy="3162040"/>
                      </a:xfrm>
                      <a:prstGeom prst="rect">
                        <a:avLst/>
                      </a:prstGeom>
                      <a:noFill/>
                      <a:ln>
                        <a:noFill/>
                      </a:ln>
                      <a:effectLst/>
                      <a:extLst/>
                    </p:spPr>
                  </p:pic>
                </p:oleObj>
              </mc:Fallback>
            </mc:AlternateContent>
          </a:graphicData>
        </a:graphic>
      </p:graphicFrame>
      <p:sp>
        <p:nvSpPr>
          <p:cNvPr id="7" name="TextBox 6"/>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schemeClr>
                </a:solidFill>
                <a:latin typeface="Arial"/>
                <a:cs typeface="Arial"/>
              </a:rPr>
              <a:t>model</a:t>
            </a: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graphicFrame>
        <p:nvGraphicFramePr>
          <p:cNvPr id="8" name="Object 5"/>
          <p:cNvGraphicFramePr>
            <a:graphicFrameLocks noChangeAspect="1"/>
          </p:cNvGraphicFramePr>
          <p:nvPr>
            <p:extLst>
              <p:ext uri="{D42A27DB-BD31-4B8C-83A1-F6EECF244321}">
                <p14:modId xmlns:p14="http://schemas.microsoft.com/office/powerpoint/2010/main" val="2931170311"/>
              </p:ext>
            </p:extLst>
          </p:nvPr>
        </p:nvGraphicFramePr>
        <p:xfrm>
          <a:off x="4681821" y="2290628"/>
          <a:ext cx="4050129" cy="3162040"/>
        </p:xfrm>
        <a:graphic>
          <a:graphicData uri="http://schemas.openxmlformats.org/presentationml/2006/ole">
            <mc:AlternateContent xmlns:mc="http://schemas.openxmlformats.org/markup-compatibility/2006">
              <mc:Choice xmlns:v="urn:schemas-microsoft-com:vml" Requires="v">
                <p:oleObj spid="_x0000_s2129" name="Visio" r:id="rId6" imgW="12818127" imgH="10006086" progId="Visio.Drawing.11">
                  <p:embed/>
                </p:oleObj>
              </mc:Choice>
              <mc:Fallback>
                <p:oleObj name="Visio" r:id="rId6" imgW="12818127" imgH="10006086" progId="Visio.Drawing.11">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681821" y="2290628"/>
                        <a:ext cx="4050129" cy="3162040"/>
                      </a:xfrm>
                      <a:prstGeom prst="rect">
                        <a:avLst/>
                      </a:prstGeom>
                      <a:noFill/>
                      <a:ln>
                        <a:noFill/>
                      </a:ln>
                      <a:effectLst/>
                      <a:extLst/>
                    </p:spPr>
                  </p:pic>
                </p:oleObj>
              </mc:Fallback>
            </mc:AlternateContent>
          </a:graphicData>
        </a:graphic>
      </p:graphicFrame>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Entity-Relationship Diagram</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24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graphicFrame>
        <p:nvGraphicFramePr>
          <p:cNvPr id="3076" name="Object 4"/>
          <p:cNvGraphicFramePr>
            <a:graphicFrameLocks noChangeAspect="1"/>
          </p:cNvGraphicFramePr>
          <p:nvPr/>
        </p:nvGraphicFramePr>
        <p:xfrm>
          <a:off x="663754" y="1053151"/>
          <a:ext cx="7893649" cy="4641466"/>
        </p:xfrm>
        <a:graphic>
          <a:graphicData uri="http://schemas.openxmlformats.org/presentationml/2006/ole">
            <mc:AlternateContent xmlns:mc="http://schemas.openxmlformats.org/markup-compatibility/2006">
              <mc:Choice xmlns:v="urn:schemas-microsoft-com:vml" Requires="v">
                <p:oleObj spid="_x0000_s4154" name="Visio" r:id="rId4" imgW="6349780" imgH="3733534" progId="Visio.Drawing.11">
                  <p:embed/>
                </p:oleObj>
              </mc:Choice>
              <mc:Fallback>
                <p:oleObj name="Visio" r:id="rId4" imgW="6349780" imgH="3733534" progId="Visio.Drawing.11">
                  <p:embed/>
                  <p:pic>
                    <p:nvPicPr>
                      <p:cNvPr id="0" name="Picture 3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754" y="1053151"/>
                        <a:ext cx="7893649" cy="4641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Server Communication</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err="1" smtClean="0">
                <a:solidFill>
                  <a:schemeClr val="accent1">
                    <a:lumMod val="75000"/>
                  </a:schemeClr>
                </a:solidFill>
                <a:latin typeface="Arial"/>
                <a:cs typeface="Arial"/>
              </a:rPr>
              <a:t>ServerComTask</a:t>
            </a:r>
            <a:endParaRPr lang="en-US" b="1" cap="all" spc="200" dirty="0" smtClean="0">
              <a:solidFill>
                <a:schemeClr val="accent1">
                  <a:lumMod val="75000"/>
                </a:schemeClr>
              </a:solidFill>
              <a:latin typeface="Arial"/>
              <a:cs typeface="Arial"/>
            </a:endParaRP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Asynchronous</a:t>
            </a:r>
          </a:p>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25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7" name="TextBox 6"/>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schemeClr>
                </a:solidFill>
                <a:latin typeface="Arial"/>
                <a:cs typeface="Arial"/>
              </a:rPr>
              <a:t>model</a:t>
            </a: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pic>
        <p:nvPicPr>
          <p:cNvPr id="58372" name="Picture 4" descr="http://puu.sh/9ozrp/1330a13911.png"/>
          <p:cNvPicPr>
            <a:picLocks noChangeAspect="1" noChangeArrowheads="1"/>
          </p:cNvPicPr>
          <p:nvPr/>
        </p:nvPicPr>
        <p:blipFill>
          <a:blip r:embed="rId3" cstate="print"/>
          <a:srcRect/>
          <a:stretch>
            <a:fillRect/>
          </a:stretch>
        </p:blipFill>
        <p:spPr bwMode="auto">
          <a:xfrm>
            <a:off x="1390737" y="2282452"/>
            <a:ext cx="6371804" cy="3133610"/>
          </a:xfrm>
          <a:prstGeom prst="rect">
            <a:avLst/>
          </a:prstGeom>
          <a:noFill/>
        </p:spPr>
      </p:pic>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Search Algorithm</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err="1">
                <a:solidFill>
                  <a:schemeClr val="tx2">
                    <a:lumMod val="50000"/>
                  </a:schemeClr>
                </a:solidFill>
                <a:latin typeface="Arial"/>
                <a:cs typeface="Arial"/>
              </a:rPr>
              <a:t>Jesper</a:t>
            </a:r>
            <a:r>
              <a:rPr lang="en-US" sz="1200" kern="0" cap="all" spc="200" dirty="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Riemer</a:t>
            </a:r>
            <a:r>
              <a:rPr lang="en-US" sz="1200" kern="0" cap="all" spc="200" dirty="0" smtClean="0">
                <a:solidFill>
                  <a:schemeClr val="tx2">
                    <a:lumMod val="50000"/>
                  </a:schemeClr>
                </a:solidFill>
                <a:latin typeface="Arial"/>
                <a:cs typeface="Arial"/>
              </a:rPr>
              <a:t> </a:t>
            </a:r>
            <a:r>
              <a:rPr lang="en-US" sz="1200" kern="0" cap="all" spc="200" dirty="0">
                <a:solidFill>
                  <a:schemeClr val="tx2">
                    <a:lumMod val="50000"/>
                  </a:schemeClr>
                </a:solidFill>
                <a:latin typeface="Arial"/>
                <a:cs typeface="Arial"/>
              </a:rPr>
              <a:t>Andersen</a:t>
            </a: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Search by ingredients</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Precedence function</a:t>
            </a:r>
            <a:endParaRPr lang="en-US" b="1" cap="all" spc="200" dirty="0">
              <a:solidFill>
                <a:schemeClr val="accent1">
                  <a:lumMod val="75000"/>
                </a:schemeClr>
              </a:solidFill>
              <a:latin typeface="Arial"/>
              <a:cs typeface="Arial"/>
            </a:endParaRPr>
          </a:p>
          <a:p>
            <a:pPr marL="12700"/>
            <a:endParaRPr lang="en-US" sz="1600" b="1" cap="all" spc="200" dirty="0">
              <a:solidFill>
                <a:schemeClr val="accent1">
                  <a:lumMod val="75000"/>
                </a:schemeClr>
              </a:solidFill>
              <a:latin typeface="Arial"/>
              <a:cs typeface="Arial"/>
            </a:endParaRPr>
          </a:p>
          <a:p>
            <a:pPr marL="355600" indent="-342900">
              <a:buFont typeface="+mj-lt"/>
              <a:buAutoNum type="arabicPeriod"/>
            </a:pPr>
            <a:r>
              <a:rPr lang="en-GB" sz="1600" cap="all" spc="200" dirty="0">
                <a:solidFill>
                  <a:schemeClr val="accent1">
                    <a:lumMod val="75000"/>
                  </a:schemeClr>
                </a:solidFill>
                <a:latin typeface="Arial"/>
                <a:cs typeface="Arial"/>
              </a:rPr>
              <a:t>Remove recipes without any matching </a:t>
            </a:r>
            <a:r>
              <a:rPr lang="en-GB" sz="1600" cap="all" spc="200" dirty="0" smtClean="0">
                <a:solidFill>
                  <a:schemeClr val="accent1">
                    <a:lumMod val="75000"/>
                  </a:schemeClr>
                </a:solidFill>
                <a:latin typeface="Arial"/>
                <a:cs typeface="Arial"/>
              </a:rPr>
              <a:t>ingredients.</a:t>
            </a: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least missing optional ingredients</a:t>
            </a:r>
            <a:r>
              <a:rPr lang="en-GB" sz="1600" cap="all" spc="200" dirty="0" smtClean="0">
                <a:solidFill>
                  <a:schemeClr val="accent1">
                    <a:lumMod val="75000"/>
                  </a:schemeClr>
                </a:solidFill>
                <a:latin typeface="Arial"/>
                <a:cs typeface="Arial"/>
              </a:rPr>
              <a:t>.</a:t>
            </a:r>
          </a:p>
          <a:p>
            <a:pPr marL="355600" indent="-342900">
              <a:buFont typeface="+mj-lt"/>
              <a:buAutoNum type="arabicPeriod"/>
            </a:pPr>
            <a:endParaRPr lang="en-GB" sz="1600" cap="all" spc="200" dirty="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most matching optional ingredients</a:t>
            </a:r>
            <a:r>
              <a:rPr lang="en-GB" sz="1600" cap="all" spc="200" dirty="0" smtClean="0">
                <a:solidFill>
                  <a:schemeClr val="accent1">
                    <a:lumMod val="75000"/>
                  </a:schemeClr>
                </a:solidFill>
                <a:latin typeface="Arial"/>
                <a:cs typeface="Arial"/>
              </a:rPr>
              <a:t>.</a:t>
            </a:r>
          </a:p>
          <a:p>
            <a:pPr marL="355600" indent="-342900">
              <a:buFont typeface="+mj-lt"/>
              <a:buAutoNum type="arabicPeriod"/>
            </a:pPr>
            <a:endParaRPr lang="en-GB" sz="1600" cap="all" spc="200" dirty="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least missing mandatory ingredients</a:t>
            </a:r>
            <a:r>
              <a:rPr lang="en-GB" sz="1600" cap="all" spc="200" dirty="0" smtClean="0">
                <a:solidFill>
                  <a:schemeClr val="accent1">
                    <a:lumMod val="75000"/>
                  </a:schemeClr>
                </a:solidFill>
                <a:latin typeface="Arial"/>
                <a:cs typeface="Arial"/>
              </a:rPr>
              <a:t>.</a:t>
            </a:r>
          </a:p>
          <a:p>
            <a:pPr marL="355600" indent="-342900">
              <a:buFont typeface="+mj-lt"/>
              <a:buAutoNum type="arabicPeriod"/>
            </a:pPr>
            <a:endParaRPr lang="en-GB" sz="1600" cap="all" spc="200" dirty="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most matching mandatory </a:t>
            </a:r>
            <a:r>
              <a:rPr lang="en-GB" sz="1600" cap="all" spc="200" dirty="0" smtClean="0">
                <a:solidFill>
                  <a:schemeClr val="accent1">
                    <a:lumMod val="75000"/>
                  </a:schemeClr>
                </a:solidFill>
                <a:latin typeface="Arial"/>
                <a:cs typeface="Arial"/>
              </a:rPr>
              <a:t>ingredients</a:t>
            </a:r>
            <a:r>
              <a:rPr lang="en-GB" sz="1600" cap="all" spc="200" dirty="0">
                <a:solidFill>
                  <a:schemeClr val="accent1">
                    <a:lumMod val="75000"/>
                  </a:schemeClr>
                </a:solidFill>
                <a:latin typeface="Arial"/>
                <a:cs typeface="Arial"/>
              </a:rPr>
              <a:t>.</a:t>
            </a:r>
            <a:endParaRPr lang="en-GB" sz="1600"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27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39320617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Matching ingredients</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GB" b="1" cap="all" spc="200" dirty="0" smtClean="0">
                <a:solidFill>
                  <a:schemeClr val="accent1">
                    <a:lumMod val="75000"/>
                  </a:schemeClr>
                </a:solidFill>
                <a:latin typeface="Arial"/>
                <a:cs typeface="Arial"/>
              </a:rPr>
              <a:t>Calculate how many of the user specified ingredients exists in each recipe.</a:t>
            </a: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Find all quantities that contains an ingredient specified by the user.</a:t>
            </a:r>
            <a:br>
              <a:rPr lang="en-GB" sz="1600" cap="all" spc="200" dirty="0" smtClean="0">
                <a:solidFill>
                  <a:schemeClr val="accent1">
                    <a:lumMod val="75000"/>
                  </a:schemeClr>
                </a:solidFill>
                <a:latin typeface="Arial"/>
                <a:cs typeface="Arial"/>
              </a:rPr>
            </a:br>
            <a:r>
              <a:rPr lang="en-GB" sz="1600" cap="all" spc="200" dirty="0" smtClean="0">
                <a:solidFill>
                  <a:schemeClr val="accent1">
                    <a:lumMod val="75000"/>
                  </a:schemeClr>
                </a:solidFill>
                <a:latin typeface="Arial"/>
                <a:cs typeface="Arial"/>
              </a:rPr>
              <a:t>  </a:t>
            </a:r>
            <a:r>
              <a:rPr lang="en-GB" sz="1600" i="1" spc="200" dirty="0" smtClean="0">
                <a:solidFill>
                  <a:schemeClr val="accent1">
                    <a:lumMod val="75000"/>
                  </a:schemeClr>
                </a:solidFill>
                <a:latin typeface="Arial"/>
                <a:cs typeface="Arial"/>
              </a:rPr>
              <a:t>$</a:t>
            </a:r>
            <a:r>
              <a:rPr lang="en-GB" sz="1600" i="1" spc="200" dirty="0" err="1" smtClean="0">
                <a:solidFill>
                  <a:schemeClr val="accent1">
                    <a:lumMod val="75000"/>
                  </a:schemeClr>
                </a:solidFill>
                <a:latin typeface="Arial"/>
                <a:cs typeface="Arial"/>
              </a:rPr>
              <a:t>quantityQuery</a:t>
            </a:r>
            <a:endParaRPr lang="en-GB" sz="1600" i="1" spc="200" dirty="0" smtClean="0">
              <a:solidFill>
                <a:schemeClr val="accent1">
                  <a:lumMod val="75000"/>
                </a:schemeClr>
              </a:solidFill>
              <a:latin typeface="Arial"/>
              <a:cs typeface="Arial"/>
            </a:endParaRP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Check Whether each quantity appear as a part of a mandatory and/or an optional exchangeable.</a:t>
            </a:r>
            <a:br>
              <a:rPr lang="en-GB" sz="1600" cap="all" spc="200" dirty="0" smtClean="0">
                <a:solidFill>
                  <a:schemeClr val="accent1">
                    <a:lumMod val="75000"/>
                  </a:schemeClr>
                </a:solidFill>
                <a:latin typeface="Arial"/>
                <a:cs typeface="Arial"/>
              </a:rPr>
            </a:br>
            <a:r>
              <a:rPr lang="en-GB" sz="1600" cap="all" spc="200" dirty="0" smtClean="0">
                <a:solidFill>
                  <a:schemeClr val="accent1">
                    <a:lumMod val="75000"/>
                  </a:schemeClr>
                </a:solidFill>
                <a:latin typeface="Arial"/>
                <a:cs typeface="Arial"/>
              </a:rPr>
              <a:t>  </a:t>
            </a:r>
            <a:r>
              <a:rPr lang="en-GB" sz="1600" i="1" spc="200" dirty="0" smtClean="0">
                <a:solidFill>
                  <a:schemeClr val="accent1">
                    <a:lumMod val="75000"/>
                  </a:schemeClr>
                </a:solidFill>
                <a:latin typeface="Arial"/>
                <a:cs typeface="Arial"/>
              </a:rPr>
              <a:t>$</a:t>
            </a:r>
            <a:r>
              <a:rPr lang="en-GB" sz="1600" i="1" spc="200" dirty="0" err="1" smtClean="0">
                <a:solidFill>
                  <a:schemeClr val="accent1">
                    <a:lumMod val="75000"/>
                  </a:schemeClr>
                </a:solidFill>
                <a:latin typeface="Arial"/>
                <a:cs typeface="Arial"/>
              </a:rPr>
              <a:t>ingredientQuery</a:t>
            </a:r>
            <a:endParaRPr lang="en-GB" sz="1600" i="1" cap="all" spc="200" dirty="0" smtClean="0">
              <a:solidFill>
                <a:schemeClr val="accent1">
                  <a:lumMod val="75000"/>
                </a:schemeClr>
              </a:solidFill>
              <a:latin typeface="Arial"/>
              <a:cs typeface="Arial"/>
            </a:endParaRP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Count the number of distinct matching mandatory and optional ingredients for each recipe.</a:t>
            </a:r>
            <a:br>
              <a:rPr lang="en-GB" sz="1600" cap="all" spc="200" dirty="0" smtClean="0">
                <a:solidFill>
                  <a:schemeClr val="accent1">
                    <a:lumMod val="75000"/>
                  </a:schemeClr>
                </a:solidFill>
                <a:latin typeface="Arial"/>
                <a:cs typeface="Arial"/>
              </a:rPr>
            </a:br>
            <a:r>
              <a:rPr lang="en-GB" sz="1600" cap="all" spc="200" dirty="0" smtClean="0">
                <a:solidFill>
                  <a:schemeClr val="accent1">
                    <a:lumMod val="75000"/>
                  </a:schemeClr>
                </a:solidFill>
                <a:latin typeface="Arial"/>
                <a:cs typeface="Arial"/>
              </a:rPr>
              <a:t>  </a:t>
            </a:r>
            <a:r>
              <a:rPr lang="en-GB" sz="1600" i="1" spc="200" dirty="0" smtClean="0">
                <a:solidFill>
                  <a:schemeClr val="accent1">
                    <a:lumMod val="75000"/>
                  </a:schemeClr>
                </a:solidFill>
                <a:latin typeface="Arial"/>
                <a:cs typeface="Arial"/>
              </a:rPr>
              <a:t>$</a:t>
            </a:r>
            <a:r>
              <a:rPr lang="en-GB" sz="1600" i="1" spc="200" dirty="0" err="1" smtClean="0">
                <a:solidFill>
                  <a:schemeClr val="accent1">
                    <a:lumMod val="75000"/>
                  </a:schemeClr>
                </a:solidFill>
                <a:latin typeface="Arial"/>
                <a:cs typeface="Arial"/>
              </a:rPr>
              <a:t>matchingQuery</a:t>
            </a:r>
            <a:r>
              <a:rPr lang="en-GB" sz="1600" spc="200" dirty="0" smtClean="0">
                <a:solidFill>
                  <a:schemeClr val="accent1">
                    <a:lumMod val="75000"/>
                  </a:schemeClr>
                </a:solidFill>
                <a:latin typeface="Arial"/>
                <a:cs typeface="Arial"/>
              </a:rPr>
              <a:t/>
            </a:r>
            <a:br>
              <a:rPr lang="en-GB" sz="1600" spc="200" dirty="0" smtClean="0">
                <a:solidFill>
                  <a:schemeClr val="accent1">
                    <a:lumMod val="75000"/>
                  </a:schemeClr>
                </a:solidFill>
                <a:latin typeface="Arial"/>
                <a:cs typeface="Arial"/>
              </a:rPr>
            </a:br>
            <a:endParaRPr lang="en-GB" sz="1600"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28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41074103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Analysis</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Sam </a:t>
            </a:r>
            <a:r>
              <a:rPr lang="en-US" sz="1200" kern="0" cap="all" spc="200" dirty="0" err="1" smtClean="0">
                <a:solidFill>
                  <a:schemeClr val="tx2">
                    <a:lumMod val="50000"/>
                  </a:schemeClr>
                </a:solidFill>
                <a:latin typeface="Arial"/>
                <a:cs typeface="Arial"/>
              </a:rPr>
              <a:t>Sepstrup</a:t>
            </a:r>
            <a:r>
              <a:rPr lang="en-US" sz="1200" kern="0" cap="all" spc="200" dirty="0" smtClean="0">
                <a:solidFill>
                  <a:schemeClr val="tx2">
                    <a:lumMod val="50000"/>
                  </a:schemeClr>
                </a:solidFill>
                <a:latin typeface="Arial"/>
                <a:cs typeface="Arial"/>
              </a:rPr>
              <a:t> Olesen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18688199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Missing ingredients</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GB" b="1" cap="all" spc="200" dirty="0" smtClean="0">
                <a:solidFill>
                  <a:schemeClr val="accent1">
                    <a:lumMod val="75000"/>
                  </a:schemeClr>
                </a:solidFill>
                <a:latin typeface="Arial"/>
                <a:cs typeface="Arial"/>
              </a:rPr>
              <a:t>Calculate </a:t>
            </a:r>
            <a:r>
              <a:rPr lang="en-GB" b="1" cap="all" spc="200" dirty="0">
                <a:solidFill>
                  <a:schemeClr val="accent1">
                    <a:lumMod val="75000"/>
                  </a:schemeClr>
                </a:solidFill>
                <a:latin typeface="Arial"/>
                <a:cs typeface="Arial"/>
              </a:rPr>
              <a:t>how many not covered </a:t>
            </a:r>
            <a:r>
              <a:rPr lang="en-GB" b="1" cap="all" spc="200" dirty="0" err="1" smtClean="0">
                <a:solidFill>
                  <a:schemeClr val="accent1">
                    <a:lumMod val="75000"/>
                  </a:schemeClr>
                </a:solidFill>
                <a:latin typeface="Arial"/>
                <a:cs typeface="Arial"/>
              </a:rPr>
              <a:t>exchangeables</a:t>
            </a:r>
            <a:r>
              <a:rPr lang="en-GB" b="1" cap="all" spc="200" dirty="0" smtClean="0">
                <a:solidFill>
                  <a:schemeClr val="accent1">
                    <a:lumMod val="75000"/>
                  </a:schemeClr>
                </a:solidFill>
                <a:latin typeface="Arial"/>
                <a:cs typeface="Arial"/>
              </a:rPr>
              <a:t> </a:t>
            </a:r>
            <a:r>
              <a:rPr lang="en-GB" b="1" cap="all" spc="200" dirty="0">
                <a:solidFill>
                  <a:schemeClr val="accent1">
                    <a:lumMod val="75000"/>
                  </a:schemeClr>
                </a:solidFill>
                <a:latin typeface="Arial"/>
                <a:cs typeface="Arial"/>
              </a:rPr>
              <a:t>exists in each recipe</a:t>
            </a:r>
            <a:r>
              <a:rPr lang="en-GB" b="1" cap="all" spc="200" dirty="0" smtClean="0">
                <a:solidFill>
                  <a:schemeClr val="accent1">
                    <a:lumMod val="75000"/>
                  </a:schemeClr>
                </a:solidFill>
                <a:latin typeface="Arial"/>
                <a:cs typeface="Arial"/>
              </a:rPr>
              <a:t>.</a:t>
            </a:r>
          </a:p>
          <a:p>
            <a:pPr marL="12700"/>
            <a:r>
              <a:rPr lang="en-GB" sz="1600" i="1" spc="200" dirty="0" smtClean="0">
                <a:solidFill>
                  <a:schemeClr val="accent1">
                    <a:lumMod val="75000"/>
                  </a:schemeClr>
                </a:solidFill>
                <a:latin typeface="Arial"/>
                <a:cs typeface="Arial"/>
              </a:rPr>
              <a:t>  $</a:t>
            </a:r>
            <a:r>
              <a:rPr lang="en-GB" sz="1600" i="1" spc="200" dirty="0" err="1" smtClean="0">
                <a:solidFill>
                  <a:schemeClr val="accent1">
                    <a:lumMod val="75000"/>
                  </a:schemeClr>
                </a:solidFill>
                <a:latin typeface="Arial"/>
                <a:cs typeface="Arial"/>
              </a:rPr>
              <a:t>lackingQuery</a:t>
            </a:r>
            <a:endParaRPr lang="en-GB" sz="1600" i="1" cap="all" spc="200" dirty="0" smtClean="0">
              <a:solidFill>
                <a:schemeClr val="accent1">
                  <a:lumMod val="75000"/>
                </a:schemeClr>
              </a:solidFill>
              <a:latin typeface="Arial"/>
              <a:cs typeface="Arial"/>
            </a:endParaRPr>
          </a:p>
          <a:p>
            <a:pPr marL="12700"/>
            <a:endParaRPr lang="en-GB" b="1"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Find all </a:t>
            </a:r>
            <a:r>
              <a:rPr lang="en-GB" sz="1600" cap="all" spc="200" dirty="0" err="1" smtClean="0">
                <a:solidFill>
                  <a:schemeClr val="accent1">
                    <a:lumMod val="75000"/>
                  </a:schemeClr>
                </a:solidFill>
                <a:latin typeface="Arial"/>
                <a:cs typeface="Arial"/>
              </a:rPr>
              <a:t>exchangeables</a:t>
            </a:r>
            <a:r>
              <a:rPr lang="en-GB" sz="1600" cap="all" spc="200" dirty="0" smtClean="0">
                <a:solidFill>
                  <a:schemeClr val="accent1">
                    <a:lumMod val="75000"/>
                  </a:schemeClr>
                </a:solidFill>
                <a:latin typeface="Arial"/>
                <a:cs typeface="Arial"/>
              </a:rPr>
              <a:t> that does not contain an ingredient specified by the user or an ignored ingredient.</a:t>
            </a: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a:solidFill>
                  <a:schemeClr val="accent1">
                    <a:lumMod val="75000"/>
                  </a:schemeClr>
                </a:solidFill>
                <a:latin typeface="Arial"/>
                <a:cs typeface="Arial"/>
              </a:rPr>
              <a:t>Count the number of </a:t>
            </a:r>
            <a:r>
              <a:rPr lang="en-GB" sz="1600" cap="all" spc="200" dirty="0" smtClean="0">
                <a:solidFill>
                  <a:schemeClr val="accent1">
                    <a:lumMod val="75000"/>
                  </a:schemeClr>
                </a:solidFill>
                <a:latin typeface="Arial"/>
                <a:cs typeface="Arial"/>
              </a:rPr>
              <a:t>mandatory </a:t>
            </a:r>
            <a:r>
              <a:rPr lang="en-GB" sz="1600" cap="all" spc="200" dirty="0">
                <a:solidFill>
                  <a:schemeClr val="accent1">
                    <a:lumMod val="75000"/>
                  </a:schemeClr>
                </a:solidFill>
                <a:latin typeface="Arial"/>
                <a:cs typeface="Arial"/>
              </a:rPr>
              <a:t>and optional </a:t>
            </a:r>
            <a:r>
              <a:rPr lang="en-GB" sz="1600" cap="all" spc="200" dirty="0" err="1" smtClean="0">
                <a:solidFill>
                  <a:schemeClr val="accent1">
                    <a:lumMod val="75000"/>
                  </a:schemeClr>
                </a:solidFill>
                <a:latin typeface="Arial"/>
                <a:cs typeface="Arial"/>
              </a:rPr>
              <a:t>exhangeables</a:t>
            </a:r>
            <a:r>
              <a:rPr lang="en-GB" sz="1600" cap="all" spc="200" dirty="0" smtClean="0">
                <a:solidFill>
                  <a:schemeClr val="accent1">
                    <a:lumMod val="75000"/>
                  </a:schemeClr>
                </a:solidFill>
                <a:latin typeface="Arial"/>
                <a:cs typeface="Arial"/>
              </a:rPr>
              <a:t> for each recipe.</a:t>
            </a: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29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25610976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Sort result</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GB" b="1" cap="all" spc="200" dirty="0">
                <a:solidFill>
                  <a:schemeClr val="accent1">
                    <a:lumMod val="75000"/>
                  </a:schemeClr>
                </a:solidFill>
                <a:latin typeface="Arial"/>
                <a:cs typeface="Arial"/>
              </a:rPr>
              <a:t>O</a:t>
            </a:r>
            <a:r>
              <a:rPr lang="en-GB" b="1" cap="all" spc="200" dirty="0" smtClean="0">
                <a:solidFill>
                  <a:schemeClr val="accent1">
                    <a:lumMod val="75000"/>
                  </a:schemeClr>
                </a:solidFill>
                <a:latin typeface="Arial"/>
                <a:cs typeface="Arial"/>
              </a:rPr>
              <a:t>rder the result according </a:t>
            </a:r>
            <a:r>
              <a:rPr lang="en-GB" b="1" cap="all" spc="200" dirty="0">
                <a:solidFill>
                  <a:schemeClr val="accent1">
                    <a:lumMod val="75000"/>
                  </a:schemeClr>
                </a:solidFill>
                <a:latin typeface="Arial"/>
                <a:cs typeface="Arial"/>
              </a:rPr>
              <a:t>to the precedence </a:t>
            </a:r>
            <a:r>
              <a:rPr lang="en-GB" b="1" cap="all" spc="200" dirty="0" smtClean="0">
                <a:solidFill>
                  <a:schemeClr val="accent1">
                    <a:lumMod val="75000"/>
                  </a:schemeClr>
                </a:solidFill>
                <a:latin typeface="Arial"/>
                <a:cs typeface="Arial"/>
              </a:rPr>
              <a:t>function.</a:t>
            </a:r>
          </a:p>
          <a:p>
            <a:pPr marL="12700"/>
            <a:r>
              <a:rPr lang="en-GB" i="1" spc="200" dirty="0" smtClean="0">
                <a:solidFill>
                  <a:schemeClr val="accent1">
                    <a:lumMod val="75000"/>
                  </a:schemeClr>
                </a:solidFill>
                <a:latin typeface="Arial"/>
                <a:cs typeface="Arial"/>
              </a:rPr>
              <a:t>  $</a:t>
            </a:r>
            <a:r>
              <a:rPr lang="en-GB" i="1" spc="200" dirty="0" err="1" smtClean="0">
                <a:solidFill>
                  <a:schemeClr val="accent1">
                    <a:lumMod val="75000"/>
                  </a:schemeClr>
                </a:solidFill>
                <a:latin typeface="Arial"/>
                <a:cs typeface="Arial"/>
              </a:rPr>
              <a:t>sortingQuery</a:t>
            </a:r>
            <a:endParaRPr lang="en-GB"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30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graphicFrame>
        <p:nvGraphicFramePr>
          <p:cNvPr id="4" name="Table 3"/>
          <p:cNvGraphicFramePr>
            <a:graphicFrameLocks noGrp="1"/>
          </p:cNvGraphicFramePr>
          <p:nvPr>
            <p:extLst>
              <p:ext uri="{D42A27DB-BD31-4B8C-83A1-F6EECF244321}">
                <p14:modId xmlns:p14="http://schemas.microsoft.com/office/powerpoint/2010/main" val="2503418834"/>
              </p:ext>
            </p:extLst>
          </p:nvPr>
        </p:nvGraphicFramePr>
        <p:xfrm>
          <a:off x="2856740" y="1726341"/>
          <a:ext cx="5879335" cy="1920240"/>
        </p:xfrm>
        <a:graphic>
          <a:graphicData uri="http://schemas.openxmlformats.org/drawingml/2006/table">
            <a:tbl>
              <a:tblPr firstRow="1" bandRow="1">
                <a:tableStyleId>{5C22544A-7EE6-4342-B048-85BDC9FD1C3A}</a:tableStyleId>
              </a:tblPr>
              <a:tblGrid>
                <a:gridCol w="1219200"/>
                <a:gridCol w="1255923"/>
                <a:gridCol w="1266940"/>
                <a:gridCol w="1101686"/>
                <a:gridCol w="1035586"/>
              </a:tblGrid>
              <a:tr h="206204">
                <a:tc>
                  <a:txBody>
                    <a:bodyPr/>
                    <a:lstStyle/>
                    <a:p>
                      <a:pPr algn="ctr"/>
                      <a:r>
                        <a:rPr lang="en-GB" sz="1600" dirty="0" smtClean="0"/>
                        <a:t>Recipe</a:t>
                      </a:r>
                      <a:endParaRPr lang="en-GB" sz="1600" dirty="0"/>
                    </a:p>
                  </a:txBody>
                  <a:tcPr anchor="ctr"/>
                </a:tc>
                <a:tc>
                  <a:txBody>
                    <a:bodyPr/>
                    <a:lstStyle/>
                    <a:p>
                      <a:pPr algn="ctr"/>
                      <a:r>
                        <a:rPr lang="en-GB" sz="1600" dirty="0" smtClean="0"/>
                        <a:t>Mandatory matching</a:t>
                      </a:r>
                      <a:endParaRPr lang="en-GB" sz="1600" dirty="0"/>
                    </a:p>
                  </a:txBody>
                  <a:tcPr anchor="ctr"/>
                </a:tc>
                <a:tc>
                  <a:txBody>
                    <a:bodyPr/>
                    <a:lstStyle/>
                    <a:p>
                      <a:pPr algn="ctr"/>
                      <a:r>
                        <a:rPr lang="en-GB" sz="1600" dirty="0" smtClean="0"/>
                        <a:t>Mandatory missing</a:t>
                      </a:r>
                      <a:endParaRPr lang="en-GB" sz="1600" dirty="0"/>
                    </a:p>
                  </a:txBody>
                  <a:tcPr anchor="ctr"/>
                </a:tc>
                <a:tc>
                  <a:txBody>
                    <a:bodyPr/>
                    <a:lstStyle/>
                    <a:p>
                      <a:pPr algn="ctr"/>
                      <a:r>
                        <a:rPr lang="en-GB" sz="1600" dirty="0" smtClean="0"/>
                        <a:t>Optional matching</a:t>
                      </a:r>
                      <a:endParaRPr lang="en-GB" sz="1600" dirty="0"/>
                    </a:p>
                  </a:txBody>
                  <a:tcPr anchor="ctr"/>
                </a:tc>
                <a:tc>
                  <a:txBody>
                    <a:bodyPr/>
                    <a:lstStyle/>
                    <a:p>
                      <a:pPr algn="ctr"/>
                      <a:r>
                        <a:rPr lang="en-GB" sz="1600" dirty="0" smtClean="0"/>
                        <a:t>Optional missing</a:t>
                      </a:r>
                      <a:endParaRPr lang="en-GB" sz="1600" dirty="0"/>
                    </a:p>
                  </a:txBody>
                  <a:tcPr anchor="ctr"/>
                </a:tc>
              </a:tr>
              <a:tr h="117831">
                <a:tc>
                  <a:txBody>
                    <a:bodyPr/>
                    <a:lstStyle/>
                    <a:p>
                      <a:r>
                        <a:rPr lang="en-GB" sz="1600" dirty="0" smtClean="0"/>
                        <a:t>Boiled</a:t>
                      </a:r>
                      <a:r>
                        <a:rPr lang="en-GB" sz="1600" baseline="0" dirty="0" smtClean="0"/>
                        <a:t> egg</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r>
              <a:tr h="117831">
                <a:tc>
                  <a:txBody>
                    <a:bodyPr/>
                    <a:lstStyle/>
                    <a:p>
                      <a:r>
                        <a:rPr lang="en-GB" sz="1600" dirty="0" smtClean="0"/>
                        <a:t>Cookies</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3</a:t>
                      </a:r>
                      <a:endParaRPr lang="en-GB" sz="1600" dirty="0"/>
                    </a:p>
                  </a:txBody>
                  <a:tcPr/>
                </a:tc>
              </a:tr>
              <a:tr h="117831">
                <a:tc>
                  <a:txBody>
                    <a:bodyPr/>
                    <a:lstStyle/>
                    <a:p>
                      <a:r>
                        <a:rPr lang="en-GB" sz="1600" dirty="0" smtClean="0"/>
                        <a:t>Ice</a:t>
                      </a:r>
                      <a:r>
                        <a:rPr lang="en-GB" sz="1600" baseline="0" dirty="0" smtClean="0"/>
                        <a:t> cream</a:t>
                      </a:r>
                      <a:endParaRPr lang="en-GB" sz="1600" dirty="0"/>
                    </a:p>
                  </a:txBody>
                  <a:tcPr/>
                </a:tc>
                <a:tc>
                  <a:txBody>
                    <a:bodyPr/>
                    <a:lstStyle/>
                    <a:p>
                      <a:pPr algn="ctr"/>
                      <a:r>
                        <a:rPr lang="en-GB" sz="1600" dirty="0" smtClean="0"/>
                        <a:t>2</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1</a:t>
                      </a:r>
                      <a:endParaRPr lang="en-GB" sz="1600" dirty="0"/>
                    </a:p>
                  </a:txBody>
                  <a:tcPr/>
                </a:tc>
              </a:tr>
              <a:tr h="117831">
                <a:tc>
                  <a:txBody>
                    <a:bodyPr/>
                    <a:lstStyle/>
                    <a:p>
                      <a:r>
                        <a:rPr lang="en-GB" sz="1600" dirty="0" smtClean="0"/>
                        <a:t>Bread</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2</a:t>
                      </a:r>
                      <a:endParaRPr lang="en-GB" sz="1600" dirty="0"/>
                    </a:p>
                  </a:txBody>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464070491"/>
              </p:ext>
            </p:extLst>
          </p:nvPr>
        </p:nvGraphicFramePr>
        <p:xfrm>
          <a:off x="2845725" y="3848901"/>
          <a:ext cx="5879335" cy="1920240"/>
        </p:xfrm>
        <a:graphic>
          <a:graphicData uri="http://schemas.openxmlformats.org/drawingml/2006/table">
            <a:tbl>
              <a:tblPr firstRow="1" bandRow="1">
                <a:tableStyleId>{5C22544A-7EE6-4342-B048-85BDC9FD1C3A}</a:tableStyleId>
              </a:tblPr>
              <a:tblGrid>
                <a:gridCol w="1219200"/>
                <a:gridCol w="1255923"/>
                <a:gridCol w="1266940"/>
                <a:gridCol w="1101686"/>
                <a:gridCol w="1035586"/>
              </a:tblGrid>
              <a:tr h="324399">
                <a:tc>
                  <a:txBody>
                    <a:bodyPr/>
                    <a:lstStyle/>
                    <a:p>
                      <a:pPr algn="ctr"/>
                      <a:r>
                        <a:rPr lang="en-GB" sz="1600" dirty="0" smtClean="0"/>
                        <a:t>Recipe</a:t>
                      </a:r>
                      <a:endParaRPr lang="en-GB" sz="1600" dirty="0"/>
                    </a:p>
                  </a:txBody>
                  <a:tcPr anchor="ctr"/>
                </a:tc>
                <a:tc>
                  <a:txBody>
                    <a:bodyPr/>
                    <a:lstStyle/>
                    <a:p>
                      <a:pPr algn="ctr"/>
                      <a:r>
                        <a:rPr lang="en-GB" sz="1600" dirty="0" smtClean="0"/>
                        <a:t>Mandatory matching</a:t>
                      </a:r>
                      <a:endParaRPr lang="en-GB" sz="1600" dirty="0"/>
                    </a:p>
                  </a:txBody>
                  <a:tcPr anchor="ctr"/>
                </a:tc>
                <a:tc>
                  <a:txBody>
                    <a:bodyPr/>
                    <a:lstStyle/>
                    <a:p>
                      <a:pPr algn="ctr"/>
                      <a:r>
                        <a:rPr lang="en-GB" sz="1600" dirty="0" smtClean="0"/>
                        <a:t>Mandatory missing</a:t>
                      </a:r>
                      <a:endParaRPr lang="en-GB" sz="1600" dirty="0"/>
                    </a:p>
                  </a:txBody>
                  <a:tcPr anchor="ctr"/>
                </a:tc>
                <a:tc>
                  <a:txBody>
                    <a:bodyPr/>
                    <a:lstStyle/>
                    <a:p>
                      <a:pPr algn="ctr"/>
                      <a:r>
                        <a:rPr lang="en-GB" sz="1600" dirty="0" smtClean="0"/>
                        <a:t>Optional matching</a:t>
                      </a:r>
                      <a:endParaRPr lang="en-GB" sz="1600" dirty="0"/>
                    </a:p>
                  </a:txBody>
                  <a:tcPr anchor="ctr"/>
                </a:tc>
                <a:tc>
                  <a:txBody>
                    <a:bodyPr/>
                    <a:lstStyle/>
                    <a:p>
                      <a:pPr algn="ctr"/>
                      <a:r>
                        <a:rPr lang="en-GB" sz="1600" dirty="0" smtClean="0"/>
                        <a:t>Optional missing</a:t>
                      </a:r>
                      <a:endParaRPr lang="en-GB" sz="1600" dirty="0"/>
                    </a:p>
                  </a:txBody>
                  <a:tcPr anchor="ctr"/>
                </a:tc>
              </a:tr>
              <a:tr h="187810">
                <a:tc>
                  <a:txBody>
                    <a:bodyPr/>
                    <a:lstStyle/>
                    <a:p>
                      <a:r>
                        <a:rPr lang="en-GB" sz="1600" dirty="0" smtClean="0"/>
                        <a:t>Cookies</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3</a:t>
                      </a:r>
                      <a:endParaRPr lang="en-GB" sz="1600" dirty="0"/>
                    </a:p>
                  </a:txBody>
                  <a:tcPr/>
                </a:tc>
              </a:tr>
              <a:tr h="187810">
                <a:tc>
                  <a:txBody>
                    <a:bodyPr/>
                    <a:lstStyle/>
                    <a:p>
                      <a:r>
                        <a:rPr lang="en-GB" sz="1600" dirty="0" smtClean="0"/>
                        <a:t>Bread</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2</a:t>
                      </a:r>
                      <a:endParaRPr lang="en-GB" sz="1600" dirty="0"/>
                    </a:p>
                  </a:txBody>
                  <a:tcPr/>
                </a:tc>
              </a:tr>
              <a:tr h="187810">
                <a:tc>
                  <a:txBody>
                    <a:bodyPr/>
                    <a:lstStyle/>
                    <a:p>
                      <a:r>
                        <a:rPr lang="en-GB" sz="1600" dirty="0" smtClean="0"/>
                        <a:t>Ice</a:t>
                      </a:r>
                      <a:r>
                        <a:rPr lang="en-GB" sz="1600" baseline="0" dirty="0" smtClean="0"/>
                        <a:t> cream</a:t>
                      </a:r>
                      <a:endParaRPr lang="en-GB" sz="1600" dirty="0"/>
                    </a:p>
                  </a:txBody>
                  <a:tcPr/>
                </a:tc>
                <a:tc>
                  <a:txBody>
                    <a:bodyPr/>
                    <a:lstStyle/>
                    <a:p>
                      <a:pPr algn="ctr"/>
                      <a:r>
                        <a:rPr lang="en-GB" sz="1600" dirty="0" smtClean="0"/>
                        <a:t>2</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1</a:t>
                      </a:r>
                      <a:endParaRPr lang="en-GB" sz="1600" dirty="0"/>
                    </a:p>
                  </a:txBody>
                  <a:tcPr/>
                </a:tc>
              </a:tr>
              <a:tr h="187810">
                <a:tc>
                  <a:txBody>
                    <a:bodyPr/>
                    <a:lstStyle/>
                    <a:p>
                      <a:r>
                        <a:rPr lang="en-GB" sz="1600" dirty="0" smtClean="0"/>
                        <a:t>Boiled</a:t>
                      </a:r>
                      <a:r>
                        <a:rPr lang="en-GB" sz="1600" baseline="0" dirty="0" smtClean="0"/>
                        <a:t> egg</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r>
            </a:tbl>
          </a:graphicData>
        </a:graphic>
      </p:graphicFrame>
      <p:sp>
        <p:nvSpPr>
          <p:cNvPr id="6" name="Curved Right Arrow 5"/>
          <p:cNvSpPr/>
          <p:nvPr/>
        </p:nvSpPr>
        <p:spPr>
          <a:xfrm>
            <a:off x="1509311" y="2831333"/>
            <a:ext cx="931684" cy="1630497"/>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1" name="TextBox 10"/>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25610976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Test</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Jesper </a:t>
            </a:r>
            <a:r>
              <a:rPr lang="en-US" sz="1200" kern="0" cap="all" spc="200" smtClean="0">
                <a:solidFill>
                  <a:schemeClr val="tx2">
                    <a:lumMod val="50000"/>
                  </a:schemeClr>
                </a:solidFill>
                <a:latin typeface="Arial"/>
                <a:cs typeface="Arial"/>
              </a:rPr>
              <a:t>Riemer Andersen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Black-Box</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Test Cases</a:t>
            </a:r>
          </a:p>
          <a:p>
            <a:pPr marL="12700"/>
            <a:r>
              <a:rPr lang="en-US" cap="all" spc="200" dirty="0" smtClean="0">
                <a:solidFill>
                  <a:schemeClr val="accent1">
                    <a:lumMod val="75000"/>
                  </a:schemeClr>
                </a:solidFill>
                <a:latin typeface="Arial"/>
                <a:cs typeface="Arial"/>
              </a:rPr>
              <a:t>Procedures</a:t>
            </a:r>
          </a:p>
          <a:p>
            <a:pPr marL="12700"/>
            <a:r>
              <a:rPr lang="en-US" cap="all" spc="200" dirty="0" smtClean="0">
                <a:solidFill>
                  <a:schemeClr val="accent1">
                    <a:lumMod val="75000"/>
                  </a:schemeClr>
                </a:solidFill>
                <a:latin typeface="Arial"/>
                <a:cs typeface="Arial"/>
              </a:rPr>
              <a:t>Success Criteria</a:t>
            </a:r>
          </a:p>
          <a:p>
            <a:pPr marL="12700"/>
            <a:endParaRPr lang="en-US" b="1" cap="all" spc="200" dirty="0" smtClean="0">
              <a:solidFill>
                <a:schemeClr val="accent1">
                  <a:lumMod val="75000"/>
                </a:schemeClr>
              </a:solidFill>
              <a:latin typeface="Arial"/>
              <a:cs typeface="Arial"/>
            </a:endParaRPr>
          </a:p>
          <a:p>
            <a:pPr marL="12700"/>
            <a:endParaRPr lang="en-US" b="1" cap="all" spc="200" dirty="0">
              <a:solidFill>
                <a:schemeClr val="accent1">
                  <a:lumMod val="75000"/>
                </a:schemeClr>
              </a:solidFill>
              <a:latin typeface="Arial"/>
              <a:cs typeface="Arial"/>
            </a:endParaRPr>
          </a:p>
          <a:p>
            <a:pPr marL="12700"/>
            <a:endParaRPr lang="en-US" b="1" cap="all" spc="200" dirty="0" smtClean="0">
              <a:solidFill>
                <a:schemeClr val="accent1">
                  <a:lumMod val="75000"/>
                </a:schemeClr>
              </a:solidFill>
              <a:latin typeface="Arial"/>
              <a:cs typeface="Arial"/>
            </a:endParaRPr>
          </a:p>
          <a:p>
            <a:pPr marL="12700"/>
            <a:endParaRPr lang="en-US" b="1" cap="all" spc="200" dirty="0">
              <a:solidFill>
                <a:schemeClr val="accent1">
                  <a:lumMod val="75000"/>
                </a:schemeClr>
              </a:solidFill>
              <a:latin typeface="Arial"/>
              <a:cs typeface="Arial"/>
            </a:endParaRPr>
          </a:p>
          <a:p>
            <a:pPr marL="12700"/>
            <a:endParaRPr lang="en-US" b="1" cap="all" spc="200" dirty="0" smtClean="0">
              <a:solidFill>
                <a:schemeClr val="accent1">
                  <a:lumMod val="75000"/>
                </a:schemeClr>
              </a:solidFill>
              <a:latin typeface="Arial"/>
              <a:cs typeface="Arial"/>
            </a:endParaRP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Case Results</a:t>
            </a:r>
          </a:p>
          <a:p>
            <a:pPr marL="12700"/>
            <a:r>
              <a:rPr lang="en-US" cap="all" spc="200" dirty="0" smtClean="0">
                <a:solidFill>
                  <a:schemeClr val="accent1">
                    <a:lumMod val="75000"/>
                  </a:schemeClr>
                </a:solidFill>
                <a:latin typeface="Arial"/>
                <a:cs typeface="Arial"/>
              </a:rPr>
              <a:t>Shopping List not implemented</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pic>
        <p:nvPicPr>
          <p:cNvPr id="5122" name="Picture 2" descr="http://puu.sh/9oMMx/2f0cdab6ca.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301" y="2092797"/>
            <a:ext cx="5379960" cy="10633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White-Box</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573355"/>
          </a:xfrm>
          <a:prstGeom prst="rect">
            <a:avLst/>
          </a:prstGeom>
        </p:spPr>
        <p:txBody>
          <a:bodyPr vert="horz" wrap="square" lIns="0" tIns="0" rIns="0" bIns="0" rtlCol="0">
            <a:noAutofit/>
          </a:bodyPr>
          <a:lstStyle/>
          <a:p>
            <a:pPr marL="12700"/>
            <a:r>
              <a:rPr lang="en-US" sz="1600" b="1" cap="all" spc="200" dirty="0" smtClean="0">
                <a:solidFill>
                  <a:schemeClr val="accent1">
                    <a:lumMod val="75000"/>
                  </a:schemeClr>
                </a:solidFill>
                <a:latin typeface="Arial"/>
                <a:cs typeface="Arial"/>
              </a:rPr>
              <a:t>Database copy</a:t>
            </a:r>
          </a:p>
          <a:p>
            <a:pPr marL="12700"/>
            <a:endParaRPr lang="en-US" sz="1600" b="1" cap="all" spc="200" dirty="0" smtClean="0">
              <a:solidFill>
                <a:schemeClr val="accent1">
                  <a:lumMod val="75000"/>
                </a:schemeClr>
              </a:solidFill>
              <a:latin typeface="Arial"/>
              <a:cs typeface="Arial"/>
            </a:endParaRPr>
          </a:p>
          <a:p>
            <a:pPr marL="12700"/>
            <a:r>
              <a:rPr lang="en-US" sz="1600" b="1" cap="all" spc="200" dirty="0" smtClean="0">
                <a:solidFill>
                  <a:schemeClr val="accent1">
                    <a:lumMod val="75000"/>
                  </a:schemeClr>
                </a:solidFill>
                <a:latin typeface="Arial"/>
                <a:cs typeface="Arial"/>
              </a:rPr>
              <a:t>Unit Test</a:t>
            </a:r>
          </a:p>
          <a:p>
            <a:pPr marL="12700"/>
            <a:r>
              <a:rPr lang="en-US" sz="1600" cap="all" spc="200" dirty="0" smtClean="0">
                <a:solidFill>
                  <a:schemeClr val="accent1">
                    <a:lumMod val="75000"/>
                  </a:schemeClr>
                </a:solidFill>
                <a:latin typeface="Arial"/>
                <a:cs typeface="Arial"/>
              </a:rPr>
              <a:t>Server</a:t>
            </a:r>
          </a:p>
          <a:p>
            <a:pPr marL="12700"/>
            <a:r>
              <a:rPr lang="en-US" sz="1600" cap="all" spc="200" dirty="0" smtClean="0">
                <a:solidFill>
                  <a:schemeClr val="accent1">
                    <a:lumMod val="75000"/>
                  </a:schemeClr>
                </a:solidFill>
                <a:latin typeface="Arial"/>
                <a:cs typeface="Arial"/>
              </a:rPr>
              <a:t>Code Coverage</a:t>
            </a:r>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r>
              <a:rPr lang="en-US" sz="1600" b="1" cap="all" spc="200" dirty="0" smtClean="0">
                <a:solidFill>
                  <a:schemeClr val="accent1">
                    <a:lumMod val="75000"/>
                  </a:schemeClr>
                </a:solidFill>
                <a:latin typeface="Arial"/>
                <a:cs typeface="Arial"/>
              </a:rPr>
              <a:t>Mutation Testing</a:t>
            </a:r>
          </a:p>
          <a:p>
            <a:pPr marL="12700"/>
            <a:r>
              <a:rPr lang="en-US" sz="1600" cap="all" spc="200" dirty="0" smtClean="0">
                <a:solidFill>
                  <a:schemeClr val="accent1">
                    <a:lumMod val="75000"/>
                  </a:schemeClr>
                </a:solidFill>
                <a:latin typeface="Arial"/>
                <a:cs typeface="Arial"/>
              </a:rPr>
              <a:t>Code Coverage vs. Mutation</a:t>
            </a:r>
            <a:endParaRPr lang="en-US" sz="1600"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33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pic>
        <p:nvPicPr>
          <p:cNvPr id="10" name="Picture 3"/>
          <p:cNvPicPr>
            <a:picLocks noChangeAspect="1" noChangeArrowheads="1"/>
          </p:cNvPicPr>
          <p:nvPr/>
        </p:nvPicPr>
        <p:blipFill>
          <a:blip r:embed="rId3" cstate="print"/>
          <a:srcRect/>
          <a:stretch>
            <a:fillRect/>
          </a:stretch>
        </p:blipFill>
        <p:spPr bwMode="auto">
          <a:xfrm>
            <a:off x="628134" y="2372700"/>
            <a:ext cx="4142170" cy="736386"/>
          </a:xfrm>
          <a:prstGeom prst="rect">
            <a:avLst/>
          </a:prstGeom>
          <a:noFill/>
          <a:ln w="9525">
            <a:noFill/>
            <a:miter lim="800000"/>
            <a:headEnd/>
            <a:tailEnd/>
          </a:ln>
        </p:spPr>
      </p:pic>
      <p:pic>
        <p:nvPicPr>
          <p:cNvPr id="1028" name="Picture 4"/>
          <p:cNvPicPr>
            <a:picLocks noChangeAspect="1" noChangeArrowheads="1"/>
          </p:cNvPicPr>
          <p:nvPr/>
        </p:nvPicPr>
        <p:blipFill>
          <a:blip r:embed="rId4" cstate="print"/>
          <a:srcRect/>
          <a:stretch>
            <a:fillRect/>
          </a:stretch>
        </p:blipFill>
        <p:spPr bwMode="auto">
          <a:xfrm>
            <a:off x="610462" y="4339957"/>
            <a:ext cx="3586965" cy="747634"/>
          </a:xfrm>
          <a:prstGeom prst="rect">
            <a:avLst/>
          </a:prstGeom>
          <a:noFill/>
          <a:ln w="9525">
            <a:noFill/>
            <a:miter lim="800000"/>
            <a:headEnd/>
            <a:tailEnd/>
          </a:ln>
        </p:spPr>
      </p:pic>
      <p:sp>
        <p:nvSpPr>
          <p:cNvPr id="11" name="TextBox 10"/>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Conclusion</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Jacob </a:t>
            </a:r>
            <a:r>
              <a:rPr lang="en-US" sz="1200" kern="0" cap="all" spc="200" dirty="0" err="1" smtClean="0">
                <a:solidFill>
                  <a:schemeClr val="tx2">
                    <a:lumMod val="50000"/>
                  </a:schemeClr>
                </a:solidFill>
                <a:latin typeface="Arial"/>
                <a:cs typeface="Arial"/>
              </a:rPr>
              <a:t>Karstensen</a:t>
            </a:r>
            <a:r>
              <a:rPr lang="en-US" sz="1200" kern="0" cap="all" spc="200" dirty="0" smtClean="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Wortmann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a:solidFill>
                  <a:schemeClr val="tx2">
                    <a:lumMod val="50000"/>
                  </a:schemeClr>
                </a:solidFill>
                <a:latin typeface="Arial"/>
                <a:cs typeface="Arial"/>
              </a:rPr>
              <a:t>Conclusion</a:t>
            </a:r>
            <a:endParaRPr sz="2400" kern="0" cap="all" spc="200" dirty="0">
              <a:solidFill>
                <a:schemeClr val="tx2">
                  <a:lumMod val="50000"/>
                </a:schemeClr>
              </a:solidFill>
              <a:latin typeface="Arial"/>
              <a:cs typeface="Arial"/>
            </a:endParaRPr>
          </a:p>
        </p:txBody>
      </p:sp>
      <p:sp>
        <p:nvSpPr>
          <p:cNvPr id="3" name="object 3"/>
          <p:cNvSpPr txBox="1"/>
          <p:nvPr/>
        </p:nvSpPr>
        <p:spPr>
          <a:xfrm>
            <a:off x="626301" y="1087507"/>
            <a:ext cx="6231700" cy="493650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The application provides relevant recipes based on ingredients</a:t>
            </a:r>
          </a:p>
          <a:p>
            <a:pPr marL="12700"/>
            <a:endParaRPr lang="en-US" b="1" cap="all" spc="200" dirty="0" smtClean="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Powered by a search algorithm</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Easy </a:t>
            </a:r>
            <a:r>
              <a:rPr lang="en-US" b="1" cap="all" spc="200" dirty="0">
                <a:solidFill>
                  <a:schemeClr val="accent1">
                    <a:lumMod val="75000"/>
                  </a:schemeClr>
                </a:solidFill>
                <a:latin typeface="Arial"/>
                <a:cs typeface="Arial"/>
              </a:rPr>
              <a:t>to </a:t>
            </a:r>
            <a:r>
              <a:rPr lang="en-US" b="1" cap="all" spc="200" dirty="0" smtClean="0">
                <a:solidFill>
                  <a:schemeClr val="accent1">
                    <a:lumMod val="75000"/>
                  </a:schemeClr>
                </a:solidFill>
                <a:latin typeface="Arial"/>
                <a:cs typeface="Arial"/>
              </a:rPr>
              <a:t>navigate</a:t>
            </a:r>
          </a:p>
          <a:p>
            <a:pPr marL="12700"/>
            <a:endParaRPr lang="en-US" b="1" cap="all" spc="200" dirty="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Support for free-text </a:t>
            </a:r>
            <a:r>
              <a:rPr lang="en-US" b="1" cap="all" spc="200" dirty="0" smtClean="0">
                <a:solidFill>
                  <a:schemeClr val="accent1">
                    <a:lumMod val="75000"/>
                  </a:schemeClr>
                </a:solidFill>
                <a:latin typeface="Arial"/>
                <a:cs typeface="Arial"/>
              </a:rPr>
              <a:t>search</a:t>
            </a:r>
          </a:p>
          <a:p>
            <a:pPr marL="12700"/>
            <a:endParaRPr lang="en-US" b="1" cap="all" spc="200" dirty="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User can login using </a:t>
            </a:r>
            <a:r>
              <a:rPr lang="en-US" b="1" cap="all" spc="200" dirty="0" smtClean="0">
                <a:solidFill>
                  <a:schemeClr val="accent1">
                    <a:lumMod val="75000"/>
                  </a:schemeClr>
                </a:solidFill>
                <a:latin typeface="Arial"/>
                <a:cs typeface="Arial"/>
              </a:rPr>
              <a:t>Google+</a:t>
            </a:r>
          </a:p>
          <a:p>
            <a:pPr marL="12700"/>
            <a:endParaRPr lang="en-US" sz="1600" cap="all" spc="200" dirty="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Confident </a:t>
            </a:r>
            <a:r>
              <a:rPr lang="en-US" b="1" cap="all" spc="200" dirty="0">
                <a:solidFill>
                  <a:schemeClr val="accent1">
                    <a:lumMod val="75000"/>
                  </a:schemeClr>
                </a:solidFill>
                <a:latin typeface="Arial"/>
                <a:cs typeface="Arial"/>
              </a:rPr>
              <a:t>that the server returns correct results</a:t>
            </a:r>
          </a:p>
          <a:p>
            <a:pPr marL="12700"/>
            <a:endParaRPr lang="da-DK" sz="1600" cap="all" spc="200" dirty="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35 OF 39  </a:t>
            </a:r>
            <a:r>
              <a:rPr lang="da-DK" sz="851" b="1" kern="0" cap="all" spc="200" dirty="0">
                <a:solidFill>
                  <a:schemeClr val="tx1">
                    <a:lumMod val="50000"/>
                    <a:lumOff val="50000"/>
                  </a:schemeClr>
                </a:solidFill>
                <a:latin typeface="Arial"/>
                <a:cs typeface="Arial"/>
              </a:rPr>
              <a:t>| </a:t>
            </a:r>
            <a:r>
              <a:rPr lang="da-DK" sz="851" b="1" kern="0" spc="200" dirty="0" smtClean="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18872676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Future Work</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Jacob </a:t>
            </a:r>
            <a:r>
              <a:rPr lang="en-US" sz="1200" kern="0" cap="all" spc="200" dirty="0" err="1" smtClean="0">
                <a:solidFill>
                  <a:schemeClr val="tx2">
                    <a:lumMod val="50000"/>
                  </a:schemeClr>
                </a:solidFill>
                <a:latin typeface="Arial"/>
                <a:cs typeface="Arial"/>
              </a:rPr>
              <a:t>Karstensen</a:t>
            </a:r>
            <a:r>
              <a:rPr lang="en-US" sz="1200" kern="0" cap="all" spc="200" dirty="0" smtClean="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Wortmann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Future work</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969060" cy="4074001"/>
          </a:xfrm>
          <a:prstGeom prst="rect">
            <a:avLst/>
          </a:prstGeom>
        </p:spPr>
        <p:txBody>
          <a:bodyPr vert="horz" wrap="square" lIns="0" tIns="0" rIns="0" bIns="0" numCol="2" rtlCol="0">
            <a:noAutofit/>
          </a:bodyPr>
          <a:lstStyle/>
          <a:p>
            <a:pPr marL="12700"/>
            <a:r>
              <a:rPr lang="en-GB" sz="1600" cap="all" spc="200" dirty="0" smtClean="0">
                <a:solidFill>
                  <a:schemeClr val="accent1">
                    <a:lumMod val="75000"/>
                  </a:schemeClr>
                </a:solidFill>
                <a:latin typeface="Arial"/>
                <a:cs typeface="Arial"/>
              </a:rPr>
              <a:t>Shopping list</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Start page</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Recipe filters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Sharing</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Recipe cache</a:t>
            </a:r>
          </a:p>
          <a:p>
            <a:pPr marL="12700"/>
            <a:endParaRPr lang="en-GB" sz="1600" cap="all" spc="200" dirty="0" smtClean="0">
              <a:solidFill>
                <a:schemeClr val="accent1">
                  <a:lumMod val="75000"/>
                </a:schemeClr>
              </a:solidFill>
              <a:latin typeface="Arial"/>
              <a:cs typeface="Arial"/>
            </a:endParaRPr>
          </a:p>
          <a:p>
            <a:pPr marL="12700"/>
            <a:r>
              <a:rPr lang="en-GB" sz="1600" strike="sngStrike" cap="all" spc="200" dirty="0" smtClean="0">
                <a:solidFill>
                  <a:schemeClr val="accent1">
                    <a:lumMod val="75000"/>
                  </a:schemeClr>
                </a:solidFill>
                <a:latin typeface="Arial"/>
                <a:cs typeface="Arial"/>
              </a:rPr>
              <a:t>Recipe license</a:t>
            </a:r>
          </a:p>
          <a:p>
            <a:pPr marL="12700"/>
            <a:endParaRPr lang="en-GB" sz="1600" strike="sngStrike"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Conversion</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Recipe references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Settings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Scaling of recipes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Intelligent sort of ingredients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User created recipes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Localisation</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Log interesting ingredient searches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Revoke Google account access</a:t>
            </a:r>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37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alpha val="50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design</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Demonstration</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Jacob </a:t>
            </a:r>
            <a:r>
              <a:rPr lang="en-US" sz="1200" kern="0" cap="all" spc="200" dirty="0" err="1" smtClean="0">
                <a:solidFill>
                  <a:schemeClr val="tx2">
                    <a:lumMod val="50000"/>
                  </a:schemeClr>
                </a:solidFill>
                <a:latin typeface="Arial"/>
                <a:cs typeface="Arial"/>
              </a:rPr>
              <a:t>Karstensen</a:t>
            </a:r>
            <a:r>
              <a:rPr lang="en-US" sz="1200" kern="0" cap="all" spc="200" dirty="0" smtClean="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Wortmann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Motivation</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7153133"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A digital cookbook might provide more functionality</a:t>
            </a:r>
          </a:p>
          <a:p>
            <a:pPr marL="12700"/>
            <a:r>
              <a:rPr lang="en-US" cap="all" spc="200" dirty="0" smtClean="0">
                <a:solidFill>
                  <a:schemeClr val="accent1">
                    <a:lumMod val="75000"/>
                  </a:schemeClr>
                </a:solidFill>
                <a:latin typeface="Arial"/>
                <a:cs typeface="Arial"/>
              </a:rPr>
              <a:t>Search</a:t>
            </a:r>
          </a:p>
          <a:p>
            <a:pPr marL="12700"/>
            <a:r>
              <a:rPr lang="en-US" cap="all" spc="200" dirty="0" smtClean="0">
                <a:solidFill>
                  <a:schemeClr val="accent1">
                    <a:lumMod val="75000"/>
                  </a:schemeClr>
                </a:solidFill>
                <a:latin typeface="Arial"/>
                <a:cs typeface="Arial"/>
              </a:rPr>
              <a:t>Filtering</a:t>
            </a:r>
          </a:p>
          <a:p>
            <a:pPr marL="12700"/>
            <a:r>
              <a:rPr lang="en-US" cap="all" spc="200" dirty="0" smtClean="0">
                <a:solidFill>
                  <a:schemeClr val="accent1">
                    <a:lumMod val="75000"/>
                  </a:schemeClr>
                </a:solidFill>
                <a:latin typeface="Arial"/>
                <a:cs typeface="Arial"/>
              </a:rPr>
              <a:t>Suggestions</a:t>
            </a:r>
          </a:p>
          <a:p>
            <a:pPr marL="12700"/>
            <a:endParaRPr lang="en-US" cap="all" spc="200" dirty="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Other solutions does not satisfy our needs </a:t>
            </a:r>
          </a:p>
          <a:p>
            <a:pPr marL="12700"/>
            <a:endParaRPr lang="en-US" cap="all" spc="200" dirty="0" smtClean="0">
              <a:solidFill>
                <a:schemeClr val="accent1">
                  <a:lumMod val="75000"/>
                </a:schemeClr>
              </a:solidFill>
              <a:latin typeface="Arial"/>
              <a:cs typeface="Arial"/>
            </a:endParaRP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4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design</a:t>
            </a: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20275030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7200" i="1" dirty="0" smtClean="0">
                <a:solidFill>
                  <a:schemeClr val="tx2">
                    <a:lumMod val="50000"/>
                  </a:schemeClr>
                </a:solidFill>
                <a:latin typeface="Centaur" panose="02030504050205020304" pitchFamily="18" charset="0"/>
                <a:cs typeface="Arial"/>
              </a:rPr>
              <a:t>Bon Appétit</a:t>
            </a:r>
            <a:endParaRPr sz="7200" i="1" dirty="0">
              <a:solidFill>
                <a:schemeClr val="tx2">
                  <a:lumMod val="50000"/>
                </a:schemeClr>
              </a:solidFill>
              <a:latin typeface="Centaur" panose="02030504050205020304" pitchFamily="18" charset="0"/>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Tree>
    <p:extLst>
      <p:ext uri="{BB962C8B-B14F-4D97-AF65-F5344CB8AC3E}">
        <p14:creationId xmlns:p14="http://schemas.microsoft.com/office/powerpoint/2010/main" val="34695719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err="1" smtClean="0">
                <a:solidFill>
                  <a:schemeClr val="tx2">
                    <a:lumMod val="50000"/>
                  </a:schemeClr>
                </a:solidFill>
                <a:latin typeface="Arial"/>
                <a:cs typeface="Arial"/>
              </a:rPr>
              <a:t>Supercook</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Web application</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PROS</a:t>
            </a:r>
          </a:p>
          <a:p>
            <a:pPr marL="12700"/>
            <a:r>
              <a:rPr lang="en-US" cap="all" spc="200" dirty="0" smtClean="0">
                <a:solidFill>
                  <a:schemeClr val="accent1">
                    <a:lumMod val="75000"/>
                  </a:schemeClr>
                </a:solidFill>
                <a:latin typeface="Arial"/>
                <a:cs typeface="Arial"/>
              </a:rPr>
              <a:t>Word cloud</a:t>
            </a:r>
          </a:p>
          <a:p>
            <a:pPr marL="12700"/>
            <a:r>
              <a:rPr lang="en-US" cap="all" spc="200" dirty="0" smtClean="0">
                <a:solidFill>
                  <a:schemeClr val="accent1">
                    <a:lumMod val="75000"/>
                  </a:schemeClr>
                </a:solidFill>
                <a:latin typeface="Arial"/>
                <a:cs typeface="Arial"/>
              </a:rPr>
              <a:t>Search recipes by ingredients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CONS</a:t>
            </a:r>
          </a:p>
          <a:p>
            <a:pPr marL="12700"/>
            <a:r>
              <a:rPr lang="en-US" cap="all" spc="200" dirty="0" smtClean="0">
                <a:solidFill>
                  <a:schemeClr val="accent1">
                    <a:lumMod val="75000"/>
                  </a:schemeClr>
                </a:solidFill>
                <a:latin typeface="Arial"/>
                <a:cs typeface="Arial"/>
              </a:rPr>
              <a:t>ordering of recipes</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5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pic>
        <p:nvPicPr>
          <p:cNvPr id="12289" name="Picture 1" descr="C:\Git\sw8\report\img\screenshots\supercook.png"/>
          <p:cNvPicPr>
            <a:picLocks noChangeAspect="1" noChangeArrowheads="1"/>
          </p:cNvPicPr>
          <p:nvPr/>
        </p:nvPicPr>
        <p:blipFill>
          <a:blip r:embed="rId3" cstate="print"/>
          <a:srcRect/>
          <a:stretch>
            <a:fillRect/>
          </a:stretch>
        </p:blipFill>
        <p:spPr bwMode="auto">
          <a:xfrm>
            <a:off x="2240776" y="3463599"/>
            <a:ext cx="4743919" cy="2322673"/>
          </a:xfrm>
          <a:prstGeom prst="rect">
            <a:avLst/>
          </a:prstGeom>
          <a:noFill/>
          <a:ln>
            <a:solidFill>
              <a:schemeClr val="tx1"/>
            </a:solidFill>
          </a:ln>
        </p:spPr>
      </p:pic>
      <p:sp>
        <p:nvSpPr>
          <p:cNvPr id="8" name="TextBox 7"/>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design</a:t>
            </a: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20274347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err="1" smtClean="0">
                <a:solidFill>
                  <a:schemeClr val="tx2">
                    <a:lumMod val="50000"/>
                  </a:schemeClr>
                </a:solidFill>
                <a:latin typeface="Arial"/>
                <a:cs typeface="Arial"/>
              </a:rPr>
              <a:t>Allthecooks</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4562644"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Android application</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Pros</a:t>
            </a:r>
          </a:p>
          <a:p>
            <a:pPr marL="12700"/>
            <a:r>
              <a:rPr lang="en-US" cap="all" spc="200" dirty="0" smtClean="0">
                <a:solidFill>
                  <a:schemeClr val="accent1">
                    <a:lumMod val="75000"/>
                  </a:schemeClr>
                </a:solidFill>
                <a:latin typeface="Arial"/>
                <a:cs typeface="Arial"/>
              </a:rPr>
              <a:t>Beautiful design</a:t>
            </a:r>
          </a:p>
          <a:p>
            <a:pPr marL="12700"/>
            <a:r>
              <a:rPr lang="en-US" cap="all" spc="200" dirty="0" smtClean="0">
                <a:solidFill>
                  <a:schemeClr val="accent1">
                    <a:lumMod val="75000"/>
                  </a:schemeClr>
                </a:solidFill>
                <a:latin typeface="Arial"/>
                <a:cs typeface="Arial"/>
              </a:rPr>
              <a:t>Filtering search results</a:t>
            </a:r>
          </a:p>
          <a:p>
            <a:pPr marL="12700"/>
            <a:r>
              <a:rPr lang="en-US" cap="all" spc="200" dirty="0" smtClean="0">
                <a:solidFill>
                  <a:schemeClr val="accent1">
                    <a:lumMod val="75000"/>
                  </a:schemeClr>
                </a:solidFill>
                <a:latin typeface="Arial"/>
                <a:cs typeface="Arial"/>
              </a:rPr>
              <a:t>Favourite and shopping list</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Cons</a:t>
            </a:r>
          </a:p>
          <a:p>
            <a:pPr marL="12700"/>
            <a:r>
              <a:rPr lang="en-US" cap="all" spc="200" dirty="0" smtClean="0">
                <a:solidFill>
                  <a:schemeClr val="accent1">
                    <a:lumMod val="75000"/>
                  </a:schemeClr>
                </a:solidFill>
                <a:latin typeface="Arial"/>
                <a:cs typeface="Arial"/>
              </a:rPr>
              <a:t>Have not implemented</a:t>
            </a:r>
          </a:p>
          <a:p>
            <a:pPr marL="12700"/>
            <a:r>
              <a:rPr lang="en-US" cap="all" spc="200" dirty="0" smtClean="0">
                <a:solidFill>
                  <a:schemeClr val="accent1">
                    <a:lumMod val="75000"/>
                  </a:schemeClr>
                </a:solidFill>
                <a:latin typeface="Arial"/>
                <a:cs typeface="Arial"/>
              </a:rPr>
              <a:t>search by ingredients</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6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pic>
        <p:nvPicPr>
          <p:cNvPr id="10241" name="Picture 1" descr="C:\Git\sw8\report\img\screenshots\menu.png"/>
          <p:cNvPicPr>
            <a:picLocks noChangeAspect="1" noChangeArrowheads="1"/>
          </p:cNvPicPr>
          <p:nvPr/>
        </p:nvPicPr>
        <p:blipFill>
          <a:blip r:embed="rId3" cstate="print"/>
          <a:srcRect/>
          <a:stretch>
            <a:fillRect/>
          </a:stretch>
        </p:blipFill>
        <p:spPr bwMode="auto">
          <a:xfrm>
            <a:off x="5695721" y="1112700"/>
            <a:ext cx="2599982" cy="4622191"/>
          </a:xfrm>
          <a:prstGeom prst="rect">
            <a:avLst/>
          </a:prstGeom>
          <a:noFill/>
        </p:spPr>
      </p:pic>
      <p:sp>
        <p:nvSpPr>
          <p:cNvPr id="7" name="TextBox 6"/>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design</a:t>
            </a: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24402000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err="1" smtClean="0">
                <a:solidFill>
                  <a:schemeClr val="tx2">
                    <a:lumMod val="50000"/>
                  </a:schemeClr>
                </a:solidFill>
                <a:latin typeface="Arial"/>
                <a:cs typeface="Arial"/>
              </a:rPr>
              <a:t>BigOven</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4981285"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Android application</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Pros</a:t>
            </a:r>
          </a:p>
          <a:p>
            <a:pPr marL="12700"/>
            <a:r>
              <a:rPr lang="en-US" cap="all" spc="200" dirty="0" smtClean="0">
                <a:solidFill>
                  <a:schemeClr val="accent1">
                    <a:lumMod val="75000"/>
                  </a:schemeClr>
                </a:solidFill>
                <a:latin typeface="Arial"/>
                <a:cs typeface="Arial"/>
              </a:rPr>
              <a:t>Menu-cards</a:t>
            </a:r>
          </a:p>
          <a:p>
            <a:pPr marL="12700"/>
            <a:r>
              <a:rPr lang="en-US" cap="all" spc="200" dirty="0" smtClean="0">
                <a:solidFill>
                  <a:schemeClr val="accent1">
                    <a:lumMod val="75000"/>
                  </a:schemeClr>
                </a:solidFill>
                <a:latin typeface="Arial"/>
                <a:cs typeface="Arial"/>
              </a:rPr>
              <a:t>Simple search by ingredients</a:t>
            </a:r>
          </a:p>
          <a:p>
            <a:pPr marL="12700"/>
            <a:r>
              <a:rPr lang="en-US" cap="all" spc="200" dirty="0" smtClean="0">
                <a:solidFill>
                  <a:schemeClr val="accent1">
                    <a:lumMod val="75000"/>
                  </a:schemeClr>
                </a:solidFill>
                <a:latin typeface="Arial"/>
                <a:cs typeface="Arial"/>
              </a:rPr>
              <a:t>Favourite and shopping list</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Cons</a:t>
            </a:r>
          </a:p>
          <a:p>
            <a:pPr marL="12700"/>
            <a:r>
              <a:rPr lang="en-US" cap="all" spc="200" dirty="0" smtClean="0">
                <a:solidFill>
                  <a:schemeClr val="accent1">
                    <a:lumMod val="75000"/>
                  </a:schemeClr>
                </a:solidFill>
                <a:latin typeface="Arial"/>
                <a:cs typeface="Arial"/>
              </a:rPr>
              <a:t>Design and structure is cluttered</a:t>
            </a:r>
          </a:p>
          <a:p>
            <a:pPr marL="12700"/>
            <a:endParaRPr lang="en-US" cap="all" spc="200" dirty="0" smtClean="0">
              <a:solidFill>
                <a:schemeClr val="accent1">
                  <a:lumMod val="75000"/>
                </a:schemeClr>
              </a:solidFill>
              <a:latin typeface="Arial"/>
              <a:cs typeface="Arial"/>
            </a:endParaRPr>
          </a:p>
          <a:p>
            <a:pPr marL="12700"/>
            <a:r>
              <a:rPr lang="en-US" cap="all" spc="200" dirty="0" smtClean="0">
                <a:solidFill>
                  <a:schemeClr val="accent1">
                    <a:lumMod val="75000"/>
                  </a:schemeClr>
                </a:solidFill>
                <a:latin typeface="Arial"/>
                <a:cs typeface="Arial"/>
              </a:rPr>
              <a:t>Hard to find the wanted functionality</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7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pic>
        <p:nvPicPr>
          <p:cNvPr id="8193" name="Picture 1" descr="C:\Git\sw8\report\img\screenshots\menucards-bigoven.png"/>
          <p:cNvPicPr>
            <a:picLocks noChangeAspect="1" noChangeArrowheads="1"/>
          </p:cNvPicPr>
          <p:nvPr/>
        </p:nvPicPr>
        <p:blipFill>
          <a:blip r:embed="rId3" cstate="print"/>
          <a:srcRect/>
          <a:stretch>
            <a:fillRect/>
          </a:stretch>
        </p:blipFill>
        <p:spPr bwMode="auto">
          <a:xfrm>
            <a:off x="5702607" y="1079654"/>
            <a:ext cx="2608932" cy="4638100"/>
          </a:xfrm>
          <a:prstGeom prst="rect">
            <a:avLst/>
          </a:prstGeom>
          <a:noFill/>
        </p:spPr>
      </p:pic>
      <p:sp>
        <p:nvSpPr>
          <p:cNvPr id="7" name="TextBox 6"/>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design</a:t>
            </a: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18811026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Problem Statement</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691435" cy="4074001"/>
          </a:xfrm>
          <a:prstGeom prst="rect">
            <a:avLst/>
          </a:prstGeom>
        </p:spPr>
        <p:txBody>
          <a:bodyPr vert="horz" wrap="square" lIns="0" tIns="0" rIns="0" bIns="0" rtlCol="0">
            <a:noAutofit/>
          </a:bodyPr>
          <a:lstStyle/>
          <a:p>
            <a:pPr marL="12700" algn="just"/>
            <a:r>
              <a:rPr lang="en-US" spc="200" dirty="0" smtClean="0">
                <a:solidFill>
                  <a:schemeClr val="accent1">
                    <a:lumMod val="75000"/>
                  </a:schemeClr>
                </a:solidFill>
                <a:latin typeface="Arial"/>
                <a:cs typeface="Arial"/>
              </a:rPr>
              <a:t>“How can we take advantage of the mobile platform and provide the user with relevant recipes based on specific ingredients, and taking any user defined restrictions, like allergies, into consideration.”</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8</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design</a:t>
            </a: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12632834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Requirements</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3"/>
            <a:ext cx="7969060" cy="2821886"/>
          </a:xfrm>
          <a:prstGeom prst="rect">
            <a:avLst/>
          </a:prstGeom>
        </p:spPr>
        <p:txBody>
          <a:bodyPr vert="horz" wrap="square" lIns="0" tIns="0" rIns="0" bIns="0" numCol="2" rtlCol="0">
            <a:noAutofit/>
          </a:bodyPr>
          <a:lstStyle/>
          <a:p>
            <a:pPr marL="12700"/>
            <a:r>
              <a:rPr lang="en-GB" cap="all" spc="200" dirty="0" smtClean="0">
                <a:solidFill>
                  <a:schemeClr val="accent1">
                    <a:lumMod val="75000"/>
                  </a:schemeClr>
                </a:solidFill>
                <a:latin typeface="Arial"/>
                <a:cs typeface="Arial"/>
              </a:rPr>
              <a:t>Android</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Search by ingredients</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Free-</a:t>
            </a:r>
            <a:r>
              <a:rPr lang="en-GB" cap="all" spc="200" dirty="0" err="1" smtClean="0">
                <a:solidFill>
                  <a:schemeClr val="accent1">
                    <a:lumMod val="75000"/>
                  </a:schemeClr>
                </a:solidFill>
                <a:latin typeface="Arial"/>
                <a:cs typeface="Arial"/>
              </a:rPr>
              <a:t>teXt</a:t>
            </a:r>
            <a:r>
              <a:rPr lang="en-GB" cap="all" spc="200" dirty="0" smtClean="0">
                <a:solidFill>
                  <a:schemeClr val="accent1">
                    <a:lumMod val="75000"/>
                  </a:schemeClr>
                </a:solidFill>
                <a:latin typeface="Arial"/>
                <a:cs typeface="Arial"/>
              </a:rPr>
              <a:t> search</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Search filters</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Favourite recipes</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Shopping List</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Sharing</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Persistency</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Unit Conversion</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Additional Languages</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No login required</a:t>
            </a:r>
          </a:p>
          <a:p>
            <a:pPr marL="12700"/>
            <a:endParaRPr lang="en-GB" cap="all" spc="200" dirty="0" smtClean="0">
              <a:solidFill>
                <a:schemeClr val="accent1">
                  <a:lumMod val="75000"/>
                </a:schemeClr>
              </a:solidFill>
              <a:latin typeface="Arial"/>
              <a:cs typeface="Arial"/>
            </a:endParaRPr>
          </a:p>
          <a:p>
            <a:pPr marL="12700"/>
            <a:endParaRPr lang="en-GB"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9</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39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12.06.2014</a:t>
            </a:r>
            <a:endParaRPr lang="da-DK" sz="851" kern="0" cap="all" spc="200" dirty="0">
              <a:solidFill>
                <a:schemeClr val="tx1">
                  <a:lumMod val="50000"/>
                  <a:lumOff val="50000"/>
                </a:schemeClr>
              </a:solidFill>
              <a:latin typeface="Arial"/>
              <a:cs typeface="Arial"/>
            </a:endParaRPr>
          </a:p>
        </p:txBody>
      </p:sp>
      <p:sp>
        <p:nvSpPr>
          <p:cNvPr id="6" name="TextBox 5"/>
          <p:cNvSpPr txBox="1"/>
          <p:nvPr/>
        </p:nvSpPr>
        <p:spPr>
          <a:xfrm>
            <a:off x="5615608" y="139539"/>
            <a:ext cx="3528392" cy="1015663"/>
          </a:xfrm>
          <a:prstGeom prst="rect">
            <a:avLst/>
          </a:prstGeom>
          <a:noFill/>
        </p:spPr>
        <p:txBody>
          <a:bodyPr wrap="square" numCol="2" rtlCol="0">
            <a:spAutoFit/>
          </a:bodyPr>
          <a:lstStyle/>
          <a:p>
            <a:pPr marL="12700">
              <a:lnSpc>
                <a:spcPct val="100000"/>
              </a:lnSpc>
            </a:pPr>
            <a:r>
              <a:rPr lang="en-GB" sz="1000" b="1" cap="all" spc="200" dirty="0" smtClean="0">
                <a:solidFill>
                  <a:schemeClr val="accent1">
                    <a:lumMod val="75000"/>
                  </a:schemeClr>
                </a:solidFill>
                <a:latin typeface="Arial"/>
                <a:cs typeface="Arial"/>
              </a:rPr>
              <a:t>Analysis</a:t>
            </a:r>
            <a:endParaRPr lang="da-DK" sz="1000" b="1" cap="all" spc="200" dirty="0">
              <a:solidFill>
                <a:schemeClr val="accent1">
                  <a:lumMod val="75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design</a:t>
            </a:r>
          </a:p>
          <a:p>
            <a:pPr marL="12700">
              <a:lnSpc>
                <a:spcPct val="100000"/>
              </a:lnSpc>
            </a:pPr>
            <a:r>
              <a:rPr lang="en-GB" sz="1000" b="1" cap="all" spc="200" dirty="0" smtClean="0">
                <a:solidFill>
                  <a:schemeClr val="accent1">
                    <a:lumMod val="75000"/>
                    <a:alpha val="50000"/>
                  </a:schemeClr>
                </a:solidFill>
                <a:latin typeface="Arial"/>
                <a:cs typeface="Arial"/>
              </a:rPr>
              <a:t>login</a:t>
            </a:r>
          </a:p>
          <a:p>
            <a:pPr marL="12700">
              <a:lnSpc>
                <a:spcPct val="100000"/>
              </a:lnSpc>
            </a:pPr>
            <a:r>
              <a:rPr lang="en-GB" sz="1000" b="1" cap="all" spc="200" dirty="0" smtClean="0">
                <a:solidFill>
                  <a:schemeClr val="accent1">
                    <a:lumMod val="75000"/>
                    <a:alpha val="50000"/>
                  </a:schemeClr>
                </a:solidFill>
                <a:latin typeface="Arial"/>
                <a:cs typeface="Arial"/>
              </a:rPr>
              <a:t>Model</a:t>
            </a: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endParaRPr lang="en-GB"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Search</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test</a:t>
            </a:r>
            <a:endParaRPr lang="da-DK" sz="1000" b="1" cap="all" spc="200" dirty="0" smtClean="0">
              <a:solidFill>
                <a:schemeClr val="accent1">
                  <a:lumMod val="75000"/>
                  <a:alpha val="50000"/>
                </a:schemeClr>
              </a:solidFill>
              <a:latin typeface="Arial"/>
              <a:cs typeface="Arial"/>
            </a:endParaRPr>
          </a:p>
          <a:p>
            <a:pPr marL="12700">
              <a:lnSpc>
                <a:spcPct val="100000"/>
              </a:lnSpc>
            </a:pPr>
            <a:r>
              <a:rPr lang="en-GB" sz="1000" b="1" cap="all" spc="200" dirty="0" smtClean="0">
                <a:solidFill>
                  <a:schemeClr val="accent1">
                    <a:lumMod val="75000"/>
                    <a:alpha val="50000"/>
                  </a:schemeClr>
                </a:solidFill>
                <a:latin typeface="Arial"/>
                <a:cs typeface="Arial"/>
              </a:rPr>
              <a:t>conclusion</a:t>
            </a:r>
            <a:endParaRPr lang="da-DK" sz="1000" b="1" cap="all" spc="200" dirty="0" smtClean="0">
              <a:solidFill>
                <a:schemeClr val="accent1">
                  <a:lumMod val="75000"/>
                  <a:alpha val="50000"/>
                </a:schemeClr>
              </a:solidFill>
              <a:latin typeface="Arial"/>
              <a:cs typeface="Arial"/>
            </a:endParaRPr>
          </a:p>
          <a:p>
            <a:pPr marL="12700">
              <a:lnSpc>
                <a:spcPct val="100000"/>
              </a:lnSpc>
            </a:pPr>
            <a:r>
              <a:rPr lang="da-DK" sz="1000" b="1" cap="all" spc="200" dirty="0" smtClean="0">
                <a:solidFill>
                  <a:schemeClr val="accent1">
                    <a:lumMod val="75000"/>
                    <a:alpha val="50000"/>
                  </a:schemeClr>
                </a:solidFill>
                <a:latin typeface="Arial"/>
                <a:cs typeface="Arial"/>
              </a:rPr>
              <a:t>demonstration</a:t>
            </a:r>
          </a:p>
          <a:p>
            <a:endParaRPr lang="da-DK" sz="1000" dirty="0"/>
          </a:p>
        </p:txBody>
      </p:sp>
    </p:spTree>
    <p:extLst>
      <p:ext uri="{BB962C8B-B14F-4D97-AF65-F5344CB8AC3E}">
        <p14:creationId xmlns:p14="http://schemas.microsoft.com/office/powerpoint/2010/main" val="15119208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1169</TotalTime>
  <Words>2564</Words>
  <Application>Microsoft Office PowerPoint</Application>
  <PresentationFormat>On-screen Show (4:3)</PresentationFormat>
  <Paragraphs>774</Paragraphs>
  <Slides>40</Slides>
  <Notes>24</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40</vt:i4>
      </vt:variant>
    </vt:vector>
  </HeadingPairs>
  <TitlesOfParts>
    <vt:vector size="46" baseType="lpstr">
      <vt:lpstr>Arial</vt:lpstr>
      <vt:lpstr>Calibri</vt:lpstr>
      <vt:lpstr>Calibri Light</vt:lpstr>
      <vt:lpstr>Centaur</vt:lpstr>
      <vt:lpstr>Office Theme</vt:lpstr>
      <vt:lpstr>Visio</vt:lpstr>
      <vt:lpstr>Dishcover</vt:lpstr>
      <vt:lpstr>PowerPoint Presentation</vt:lpstr>
      <vt:lpstr>Analysis</vt:lpstr>
      <vt:lpstr>PowerPoint Presentation</vt:lpstr>
      <vt:lpstr>PowerPoint Presentation</vt:lpstr>
      <vt:lpstr>PowerPoint Presentation</vt:lpstr>
      <vt:lpstr>PowerPoint Presentation</vt:lpstr>
      <vt:lpstr>PowerPoint Presentation</vt:lpstr>
      <vt:lpstr>PowerPoint Presentation</vt:lpstr>
      <vt:lpstr>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Login</vt:lpstr>
      <vt:lpstr>PowerPoint Presentation</vt:lpstr>
      <vt:lpstr>PowerPoint Presentation</vt:lpstr>
      <vt:lpstr>PowerPoint Presentation</vt:lpstr>
      <vt:lpstr>PowerPoint Presentation</vt:lpstr>
      <vt:lpstr>Model Component</vt:lpstr>
      <vt:lpstr>PowerPoint Presentation</vt:lpstr>
      <vt:lpstr>PowerPoint Presentation</vt:lpstr>
      <vt:lpstr>PowerPoint Presentation</vt:lpstr>
      <vt:lpstr>Search Algorithm</vt:lpstr>
      <vt:lpstr>PowerPoint Presentation</vt:lpstr>
      <vt:lpstr>PowerPoint Presentation</vt:lpstr>
      <vt:lpstr>PowerPoint Presentation</vt:lpstr>
      <vt:lpstr>PowerPoint Presentation</vt:lpstr>
      <vt:lpstr>Test</vt:lpstr>
      <vt:lpstr>PowerPoint Presentation</vt:lpstr>
      <vt:lpstr>PowerPoint Presentation</vt:lpstr>
      <vt:lpstr>Conclusion</vt:lpstr>
      <vt:lpstr>PowerPoint Presentation</vt:lpstr>
      <vt:lpstr>Future Work</vt:lpstr>
      <vt:lpstr>PowerPoint Presentation</vt:lpstr>
      <vt:lpstr>Demonstration</vt:lpstr>
      <vt:lpstr>Bon Appétit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Motivation</dc:title>
  <dc:creator>Jacob Wortmann</dc:creator>
  <cp:lastModifiedBy>Reedtz</cp:lastModifiedBy>
  <cp:revision>171</cp:revision>
  <dcterms:created xsi:type="dcterms:W3CDTF">2014-01-11T16:25:36Z</dcterms:created>
  <dcterms:modified xsi:type="dcterms:W3CDTF">2014-06-12T07:05:55Z</dcterms:modified>
</cp:coreProperties>
</file>

<file path=docProps/thumbnail.jpeg>
</file>